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342" r:id="rId3"/>
    <p:sldId id="436" r:id="rId4"/>
    <p:sldId id="451" r:id="rId5"/>
    <p:sldId id="261" r:id="rId6"/>
    <p:sldId id="263" r:id="rId7"/>
    <p:sldId id="297" r:id="rId8"/>
    <p:sldId id="266" r:id="rId9"/>
    <p:sldId id="267" r:id="rId10"/>
    <p:sldId id="268" r:id="rId11"/>
    <p:sldId id="299" r:id="rId12"/>
    <p:sldId id="270" r:id="rId13"/>
    <p:sldId id="271" r:id="rId14"/>
    <p:sldId id="272" r:id="rId15"/>
    <p:sldId id="450" r:id="rId16"/>
    <p:sldId id="298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306D-3E18-5340-EEB1-9401D9A9A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EDB37-0AFF-3B3A-D7C1-115374234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F048-8B09-4484-D3D7-49BE9718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4262-D943-227A-750A-EFD361FF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01-BA7F-D633-7C14-4141BC4A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3638-F733-2FC6-9655-CAA9E4A9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F85C9-49C1-7375-C778-6E275E851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69A3-3ED0-A674-9C9B-C8B7B716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8280-9D30-5640-7AFC-9F1411DC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B862-6D11-DA28-374F-8B476E7E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6C6DC-89DA-B1F5-3C3A-4757171D1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69D2F-6B41-CFE9-4486-848EF896D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00F7-EB3E-E784-5420-EFB873E5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D2EF-AB00-A1E5-5516-7923B15C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8724-41A0-55A1-38F6-5FD8E7DC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C50D-BBFA-1FFB-B053-7244239C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17F5-DFBC-3DAD-D4A4-CFB19EAB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709C-6B10-40E8-61BC-577E8F65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F74A-4D19-968A-810B-F1279E46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85A32-C51F-0621-38AB-D50F8D32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B835-4A3D-FAB1-5FEC-66FF8535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DAF26-C85B-5569-0B16-F48ADAF6C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961B-2DA7-6955-F569-86336D4E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8D7DA-CCD8-5697-C5F0-0701BBA3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5FB23-B5B8-0490-4109-E05ACADA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ECA1-207D-DA64-C423-2F26B2D5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D194-410B-EBAA-FC07-6A07CC841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7C5DC-3549-AC6E-DF0E-86BC5BF85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E9616-B31C-8FF1-B62B-3B26BA46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94B05-9CA4-DB5D-73D6-575BF3F8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90924-3AD3-00CE-1272-47EA6F69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E02D-D701-3A0A-AE54-D47E27CB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DD67B-4CFF-C662-5042-740A0404F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BC7B7-B401-9C2B-6275-DFE1E9EC0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BC0A7-E16B-81E2-2988-EB116923E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7C96D-C098-E682-F46F-49B298BCD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E7B86-7691-4504-97C6-55D041B0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494E7-1F51-9594-76BC-3AE4715E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5DFA1-FCF0-B65C-B890-66ABF6E5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E38A-2585-9D64-35DF-49318236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87B67-8475-DE6C-0C6F-246D90AD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B0990-4694-B2D4-4F3E-A2AE7DF0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C1D82-C953-FBB0-BD2B-AE12F8A2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ED780-9EFB-270F-0A22-8E4D148F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B4B8C-63A0-B15C-7B0F-9CC802D5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5E418-0FB5-96D1-BB93-10FFAD5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0AED-B337-40C6-3668-C60EC43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EBBF-7061-87CA-1457-D6725F9E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C843C-9AA4-1CE1-B37E-79A337B49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EB02E-32CA-49D9-C266-279403CC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69883-B560-ABC6-A853-0F84BA5D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45112-5A45-0B89-353E-1E688ED7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B072-D216-3234-1597-BFE287B2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BBC35-7D67-4105-05F1-50CDC481C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DC5C4-037E-B29C-91BB-6CF811D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158DB-4A8E-02DC-6CCB-7DA59CEE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D078-C99C-70EC-AA66-F2FCBC67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C6AAF-B6EE-5C05-ED51-0C686C2E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BFF79-8A59-E091-807E-B818B9EB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F0F7-426E-4171-EBE0-04DA8847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C51E-18A1-8E9A-1F21-758BF310E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829D-7BFD-B444-BC2F-3ADB32CFDAE6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C62B-D859-E273-846E-486A6E81C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25CAF-8FD9-630A-CB44-527B5693D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B4D5-BA2A-A942-B700-17D01198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380" y="258330"/>
            <a:ext cx="944361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Write down the number sentences: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grpSp>
        <p:nvGrpSpPr>
          <p:cNvPr id="4" name="Group 216">
            <a:extLst>
              <a:ext uri="{FF2B5EF4-FFF2-40B4-BE49-F238E27FC236}">
                <a16:creationId xmlns:a16="http://schemas.microsoft.com/office/drawing/2014/main" id="{04453CE6-A693-D94E-B04F-201324A00C0C}"/>
              </a:ext>
            </a:extLst>
          </p:cNvPr>
          <p:cNvGrpSpPr/>
          <p:nvPr/>
        </p:nvGrpSpPr>
        <p:grpSpPr>
          <a:xfrm>
            <a:off x="7303107" y="1082839"/>
            <a:ext cx="3654849" cy="1154442"/>
            <a:chOff x="0" y="0"/>
            <a:chExt cx="3654847" cy="1154440"/>
          </a:xfrm>
        </p:grpSpPr>
        <p:sp>
          <p:nvSpPr>
            <p:cNvPr id="7" name="Shape 212">
              <a:extLst>
                <a:ext uri="{FF2B5EF4-FFF2-40B4-BE49-F238E27FC236}">
                  <a16:creationId xmlns:a16="http://schemas.microsoft.com/office/drawing/2014/main" id="{3E3C8524-7EF1-464C-AA77-E8A14B7AB4D7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8" name="Shape 213">
              <a:extLst>
                <a:ext uri="{FF2B5EF4-FFF2-40B4-BE49-F238E27FC236}">
                  <a16:creationId xmlns:a16="http://schemas.microsoft.com/office/drawing/2014/main" id="{57D6E3E5-C5A1-244E-9FE8-CDA527A60993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" name="Shape 214">
              <a:extLst>
                <a:ext uri="{FF2B5EF4-FFF2-40B4-BE49-F238E27FC236}">
                  <a16:creationId xmlns:a16="http://schemas.microsoft.com/office/drawing/2014/main" id="{9A1558B8-0141-E048-8B53-0E536B25DB50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10" name="Shape 215">
              <a:extLst>
                <a:ext uri="{FF2B5EF4-FFF2-40B4-BE49-F238E27FC236}">
                  <a16:creationId xmlns:a16="http://schemas.microsoft.com/office/drawing/2014/main" id="{72E59E1A-F836-0944-9EB5-4EA2537C2CD4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11" name="Group 221">
            <a:extLst>
              <a:ext uri="{FF2B5EF4-FFF2-40B4-BE49-F238E27FC236}">
                <a16:creationId xmlns:a16="http://schemas.microsoft.com/office/drawing/2014/main" id="{E18D0CCC-2CDD-8C4E-99CC-A89969B39CE2}"/>
              </a:ext>
            </a:extLst>
          </p:cNvPr>
          <p:cNvGrpSpPr/>
          <p:nvPr/>
        </p:nvGrpSpPr>
        <p:grpSpPr>
          <a:xfrm>
            <a:off x="7303107" y="2244889"/>
            <a:ext cx="3654849" cy="1154442"/>
            <a:chOff x="0" y="0"/>
            <a:chExt cx="3654847" cy="1154440"/>
          </a:xfrm>
        </p:grpSpPr>
        <p:sp>
          <p:nvSpPr>
            <p:cNvPr id="12" name="Shape 217">
              <a:extLst>
                <a:ext uri="{FF2B5EF4-FFF2-40B4-BE49-F238E27FC236}">
                  <a16:creationId xmlns:a16="http://schemas.microsoft.com/office/drawing/2014/main" id="{A1CC1944-0EA7-2A44-99DF-18582C37AD26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13" name="Shape 218">
              <a:extLst>
                <a:ext uri="{FF2B5EF4-FFF2-40B4-BE49-F238E27FC236}">
                  <a16:creationId xmlns:a16="http://schemas.microsoft.com/office/drawing/2014/main" id="{106BF6E1-0151-E748-BC9E-11907360C295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" name="Shape 219">
              <a:extLst>
                <a:ext uri="{FF2B5EF4-FFF2-40B4-BE49-F238E27FC236}">
                  <a16:creationId xmlns:a16="http://schemas.microsoft.com/office/drawing/2014/main" id="{301238EF-98CE-8A42-AD2F-E3199E8E5A0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15" name="Shape 220">
              <a:extLst>
                <a:ext uri="{FF2B5EF4-FFF2-40B4-BE49-F238E27FC236}">
                  <a16:creationId xmlns:a16="http://schemas.microsoft.com/office/drawing/2014/main" id="{B0CAE417-42DF-2748-8387-A96A9C5EB909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16" name="Group 226">
            <a:extLst>
              <a:ext uri="{FF2B5EF4-FFF2-40B4-BE49-F238E27FC236}">
                <a16:creationId xmlns:a16="http://schemas.microsoft.com/office/drawing/2014/main" id="{77A4FEC0-E611-2B44-96B9-342207638223}"/>
              </a:ext>
            </a:extLst>
          </p:cNvPr>
          <p:cNvGrpSpPr/>
          <p:nvPr/>
        </p:nvGrpSpPr>
        <p:grpSpPr>
          <a:xfrm>
            <a:off x="7303107" y="3389778"/>
            <a:ext cx="3654849" cy="1154442"/>
            <a:chOff x="0" y="0"/>
            <a:chExt cx="3654847" cy="1154440"/>
          </a:xfrm>
        </p:grpSpPr>
        <p:sp>
          <p:nvSpPr>
            <p:cNvPr id="17" name="Shape 222">
              <a:extLst>
                <a:ext uri="{FF2B5EF4-FFF2-40B4-BE49-F238E27FC236}">
                  <a16:creationId xmlns:a16="http://schemas.microsoft.com/office/drawing/2014/main" id="{D5226818-5DF7-E24F-A111-5DA79DBCA759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18" name="Shape 223">
              <a:extLst>
                <a:ext uri="{FF2B5EF4-FFF2-40B4-BE49-F238E27FC236}">
                  <a16:creationId xmlns:a16="http://schemas.microsoft.com/office/drawing/2014/main" id="{DB06FD86-ED08-794C-A301-F399AFA64903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9" name="Shape 224">
              <a:extLst>
                <a:ext uri="{FF2B5EF4-FFF2-40B4-BE49-F238E27FC236}">
                  <a16:creationId xmlns:a16="http://schemas.microsoft.com/office/drawing/2014/main" id="{4C504242-2164-3944-A5F3-735C5F62C3CB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20" name="Shape 225">
              <a:extLst>
                <a:ext uri="{FF2B5EF4-FFF2-40B4-BE49-F238E27FC236}">
                  <a16:creationId xmlns:a16="http://schemas.microsoft.com/office/drawing/2014/main" id="{30A70806-79FC-2F48-9C47-7E5DE19A517F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21" name="Group 231">
            <a:extLst>
              <a:ext uri="{FF2B5EF4-FFF2-40B4-BE49-F238E27FC236}">
                <a16:creationId xmlns:a16="http://schemas.microsoft.com/office/drawing/2014/main" id="{A91777F2-DB56-6646-B293-2E486E102B1E}"/>
              </a:ext>
            </a:extLst>
          </p:cNvPr>
          <p:cNvGrpSpPr/>
          <p:nvPr/>
        </p:nvGrpSpPr>
        <p:grpSpPr>
          <a:xfrm>
            <a:off x="7303107" y="4519448"/>
            <a:ext cx="3654849" cy="1154442"/>
            <a:chOff x="0" y="0"/>
            <a:chExt cx="3654847" cy="1154440"/>
          </a:xfrm>
        </p:grpSpPr>
        <p:sp>
          <p:nvSpPr>
            <p:cNvPr id="22" name="Shape 227">
              <a:extLst>
                <a:ext uri="{FF2B5EF4-FFF2-40B4-BE49-F238E27FC236}">
                  <a16:creationId xmlns:a16="http://schemas.microsoft.com/office/drawing/2014/main" id="{E04AA68B-5AAB-8341-BA4E-663A6B60DF21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23" name="Shape 228">
              <a:extLst>
                <a:ext uri="{FF2B5EF4-FFF2-40B4-BE49-F238E27FC236}">
                  <a16:creationId xmlns:a16="http://schemas.microsoft.com/office/drawing/2014/main" id="{5FD6608D-B79C-614A-88EB-FD6CABD222CF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" name="Shape 229">
              <a:extLst>
                <a:ext uri="{FF2B5EF4-FFF2-40B4-BE49-F238E27FC236}">
                  <a16:creationId xmlns:a16="http://schemas.microsoft.com/office/drawing/2014/main" id="{851C5B53-3809-CE44-A218-AD36CA002005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25" name="Shape 230">
              <a:extLst>
                <a:ext uri="{FF2B5EF4-FFF2-40B4-BE49-F238E27FC236}">
                  <a16:creationId xmlns:a16="http://schemas.microsoft.com/office/drawing/2014/main" id="{299D8677-EA00-1244-B6FE-C8FB5D5FAC75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26" name="Group 236">
            <a:extLst>
              <a:ext uri="{FF2B5EF4-FFF2-40B4-BE49-F238E27FC236}">
                <a16:creationId xmlns:a16="http://schemas.microsoft.com/office/drawing/2014/main" id="{1EA76B6E-9F7F-594A-B0FD-8292BEF28DBF}"/>
              </a:ext>
            </a:extLst>
          </p:cNvPr>
          <p:cNvGrpSpPr/>
          <p:nvPr/>
        </p:nvGrpSpPr>
        <p:grpSpPr>
          <a:xfrm>
            <a:off x="7303108" y="5660392"/>
            <a:ext cx="3654849" cy="1154442"/>
            <a:chOff x="0" y="0"/>
            <a:chExt cx="3654847" cy="1154440"/>
          </a:xfrm>
        </p:grpSpPr>
        <p:sp>
          <p:nvSpPr>
            <p:cNvPr id="27" name="Shape 232">
              <a:extLst>
                <a:ext uri="{FF2B5EF4-FFF2-40B4-BE49-F238E27FC236}">
                  <a16:creationId xmlns:a16="http://schemas.microsoft.com/office/drawing/2014/main" id="{A61D5D88-F6E6-E940-A202-62250D689886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28" name="Shape 233">
              <a:extLst>
                <a:ext uri="{FF2B5EF4-FFF2-40B4-BE49-F238E27FC236}">
                  <a16:creationId xmlns:a16="http://schemas.microsoft.com/office/drawing/2014/main" id="{62DA38CD-275B-344A-8795-1D0978532204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" name="Shape 234">
              <a:extLst>
                <a:ext uri="{FF2B5EF4-FFF2-40B4-BE49-F238E27FC236}">
                  <a16:creationId xmlns:a16="http://schemas.microsoft.com/office/drawing/2014/main" id="{5D18F788-EE69-9A41-BCE4-371B9D08E60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30" name="Shape 235">
              <a:extLst>
                <a:ext uri="{FF2B5EF4-FFF2-40B4-BE49-F238E27FC236}">
                  <a16:creationId xmlns:a16="http://schemas.microsoft.com/office/drawing/2014/main" id="{1BCD2A55-F427-3E42-9789-0B26428933A5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sp>
        <p:nvSpPr>
          <p:cNvPr id="37" name="Shape 243">
            <a:extLst>
              <a:ext uri="{FF2B5EF4-FFF2-40B4-BE49-F238E27FC236}">
                <a16:creationId xmlns:a16="http://schemas.microsoft.com/office/drawing/2014/main" id="{083164E5-B540-3B46-9476-9477A395AFED}"/>
              </a:ext>
            </a:extLst>
          </p:cNvPr>
          <p:cNvSpPr/>
          <p:nvPr/>
        </p:nvSpPr>
        <p:spPr>
          <a:xfrm>
            <a:off x="4113582" y="1133913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25</a:t>
            </a:r>
            <a:endParaRPr dirty="0"/>
          </a:p>
        </p:txBody>
      </p:sp>
      <p:sp>
        <p:nvSpPr>
          <p:cNvPr id="38" name="Shape 244">
            <a:extLst>
              <a:ext uri="{FF2B5EF4-FFF2-40B4-BE49-F238E27FC236}">
                <a16:creationId xmlns:a16="http://schemas.microsoft.com/office/drawing/2014/main" id="{3F128AAA-D923-2144-9A2E-202BB8C11F99}"/>
              </a:ext>
            </a:extLst>
          </p:cNvPr>
          <p:cNvSpPr/>
          <p:nvPr/>
        </p:nvSpPr>
        <p:spPr>
          <a:xfrm>
            <a:off x="4113582" y="2301054"/>
            <a:ext cx="58990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5</a:t>
            </a:r>
            <a:endParaRPr dirty="0"/>
          </a:p>
        </p:txBody>
      </p:sp>
      <p:sp>
        <p:nvSpPr>
          <p:cNvPr id="39" name="Shape 245">
            <a:extLst>
              <a:ext uri="{FF2B5EF4-FFF2-40B4-BE49-F238E27FC236}">
                <a16:creationId xmlns:a16="http://schemas.microsoft.com/office/drawing/2014/main" id="{CF994AC9-1006-AD4F-92A9-A140F2B6F922}"/>
              </a:ext>
            </a:extLst>
          </p:cNvPr>
          <p:cNvSpPr/>
          <p:nvPr/>
        </p:nvSpPr>
        <p:spPr>
          <a:xfrm>
            <a:off x="4113582" y="3445313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10</a:t>
            </a:r>
            <a:endParaRPr dirty="0"/>
          </a:p>
        </p:txBody>
      </p:sp>
      <p:sp>
        <p:nvSpPr>
          <p:cNvPr id="40" name="Shape 246">
            <a:extLst>
              <a:ext uri="{FF2B5EF4-FFF2-40B4-BE49-F238E27FC236}">
                <a16:creationId xmlns:a16="http://schemas.microsoft.com/office/drawing/2014/main" id="{5958DF8B-7F18-D343-98B2-F10A6F1FE8FF}"/>
              </a:ext>
            </a:extLst>
          </p:cNvPr>
          <p:cNvSpPr/>
          <p:nvPr/>
        </p:nvSpPr>
        <p:spPr>
          <a:xfrm>
            <a:off x="4175177" y="4575613"/>
            <a:ext cx="58990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41" name="Shape 247">
            <a:extLst>
              <a:ext uri="{FF2B5EF4-FFF2-40B4-BE49-F238E27FC236}">
                <a16:creationId xmlns:a16="http://schemas.microsoft.com/office/drawing/2014/main" id="{F14C3D64-3778-9043-A8F6-3A9DDF51938C}"/>
              </a:ext>
            </a:extLst>
          </p:cNvPr>
          <p:cNvSpPr/>
          <p:nvPr/>
        </p:nvSpPr>
        <p:spPr>
          <a:xfrm>
            <a:off x="4113583" y="560923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60</a:t>
            </a:r>
            <a:endParaRPr dirty="0"/>
          </a:p>
        </p:txBody>
      </p:sp>
      <p:sp>
        <p:nvSpPr>
          <p:cNvPr id="46" name="Shape 252">
            <a:extLst>
              <a:ext uri="{FF2B5EF4-FFF2-40B4-BE49-F238E27FC236}">
                <a16:creationId xmlns:a16="http://schemas.microsoft.com/office/drawing/2014/main" id="{49D2882C-26F9-D04A-83D0-CA917C0F2D29}"/>
              </a:ext>
            </a:extLst>
          </p:cNvPr>
          <p:cNvSpPr/>
          <p:nvPr/>
        </p:nvSpPr>
        <p:spPr>
          <a:xfrm>
            <a:off x="11010457" y="1031684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80</a:t>
            </a:r>
            <a:endParaRPr dirty="0"/>
          </a:p>
        </p:txBody>
      </p:sp>
      <p:sp>
        <p:nvSpPr>
          <p:cNvPr id="47" name="Shape 253">
            <a:extLst>
              <a:ext uri="{FF2B5EF4-FFF2-40B4-BE49-F238E27FC236}">
                <a16:creationId xmlns:a16="http://schemas.microsoft.com/office/drawing/2014/main" id="{EFB46F6D-5904-8146-9CFB-D6A1111D74CF}"/>
              </a:ext>
            </a:extLst>
          </p:cNvPr>
          <p:cNvSpPr/>
          <p:nvPr/>
        </p:nvSpPr>
        <p:spPr>
          <a:xfrm>
            <a:off x="10745662" y="2148654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45</a:t>
            </a:r>
            <a:endParaRPr dirty="0"/>
          </a:p>
        </p:txBody>
      </p:sp>
      <p:sp>
        <p:nvSpPr>
          <p:cNvPr id="48" name="Shape 254">
            <a:extLst>
              <a:ext uri="{FF2B5EF4-FFF2-40B4-BE49-F238E27FC236}">
                <a16:creationId xmlns:a16="http://schemas.microsoft.com/office/drawing/2014/main" id="{00292CB6-B605-7744-806D-383DB7CF9B0B}"/>
              </a:ext>
            </a:extLst>
          </p:cNvPr>
          <p:cNvSpPr/>
          <p:nvPr/>
        </p:nvSpPr>
        <p:spPr>
          <a:xfrm>
            <a:off x="10948862" y="328278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55</a:t>
            </a:r>
            <a:endParaRPr dirty="0"/>
          </a:p>
        </p:txBody>
      </p:sp>
      <p:sp>
        <p:nvSpPr>
          <p:cNvPr id="49" name="Shape 255">
            <a:extLst>
              <a:ext uri="{FF2B5EF4-FFF2-40B4-BE49-F238E27FC236}">
                <a16:creationId xmlns:a16="http://schemas.microsoft.com/office/drawing/2014/main" id="{6FE2A86A-9CCA-7B4A-81D3-C94550055075}"/>
              </a:ext>
            </a:extLst>
          </p:cNvPr>
          <p:cNvSpPr/>
          <p:nvPr/>
        </p:nvSpPr>
        <p:spPr>
          <a:xfrm>
            <a:off x="11010457" y="4468293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20</a:t>
            </a:r>
            <a:endParaRPr dirty="0"/>
          </a:p>
        </p:txBody>
      </p:sp>
      <p:sp>
        <p:nvSpPr>
          <p:cNvPr id="50" name="Shape 256">
            <a:extLst>
              <a:ext uri="{FF2B5EF4-FFF2-40B4-BE49-F238E27FC236}">
                <a16:creationId xmlns:a16="http://schemas.microsoft.com/office/drawing/2014/main" id="{8547D9EA-113E-3947-88D4-0A64BC6E1DEF}"/>
              </a:ext>
            </a:extLst>
          </p:cNvPr>
          <p:cNvSpPr/>
          <p:nvPr/>
        </p:nvSpPr>
        <p:spPr>
          <a:xfrm>
            <a:off x="10745663" y="555843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35</a:t>
            </a:r>
            <a:endParaRPr dirty="0"/>
          </a:p>
        </p:txBody>
      </p:sp>
      <p:grpSp>
        <p:nvGrpSpPr>
          <p:cNvPr id="52" name="Group 262">
            <a:extLst>
              <a:ext uri="{FF2B5EF4-FFF2-40B4-BE49-F238E27FC236}">
                <a16:creationId xmlns:a16="http://schemas.microsoft.com/office/drawing/2014/main" id="{9AD1416B-1268-814B-9584-61391DFC3454}"/>
              </a:ext>
            </a:extLst>
          </p:cNvPr>
          <p:cNvGrpSpPr/>
          <p:nvPr/>
        </p:nvGrpSpPr>
        <p:grpSpPr>
          <a:xfrm>
            <a:off x="470507" y="1082839"/>
            <a:ext cx="3654849" cy="1154442"/>
            <a:chOff x="0" y="0"/>
            <a:chExt cx="3654847" cy="1154440"/>
          </a:xfrm>
        </p:grpSpPr>
        <p:sp>
          <p:nvSpPr>
            <p:cNvPr id="53" name="Shape 258">
              <a:extLst>
                <a:ext uri="{FF2B5EF4-FFF2-40B4-BE49-F238E27FC236}">
                  <a16:creationId xmlns:a16="http://schemas.microsoft.com/office/drawing/2014/main" id="{33A11FDE-9049-3E4B-92DD-08EEF2B8FC06}"/>
                </a:ext>
              </a:extLst>
            </p:cNvPr>
            <p:cNvSpPr/>
            <p:nvPr/>
          </p:nvSpPr>
          <p:spPr>
            <a:xfrm>
              <a:off x="1021147" y="0"/>
              <a:ext cx="746660" cy="107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54" name="Shape 259">
              <a:extLst>
                <a:ext uri="{FF2B5EF4-FFF2-40B4-BE49-F238E27FC236}">
                  <a16:creationId xmlns:a16="http://schemas.microsoft.com/office/drawing/2014/main" id="{BE78CFF1-CC33-8E44-80E3-978A100D67B9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5" name="Shape 260">
              <a:extLst>
                <a:ext uri="{FF2B5EF4-FFF2-40B4-BE49-F238E27FC236}">
                  <a16:creationId xmlns:a16="http://schemas.microsoft.com/office/drawing/2014/main" id="{FD3016CC-AD47-374C-B503-C27C85438DAE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56" name="Shape 261">
              <a:extLst>
                <a:ext uri="{FF2B5EF4-FFF2-40B4-BE49-F238E27FC236}">
                  <a16:creationId xmlns:a16="http://schemas.microsoft.com/office/drawing/2014/main" id="{59D0DFBA-3229-474A-B13A-B361D8CF5FD8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57" name="Group 267">
            <a:extLst>
              <a:ext uri="{FF2B5EF4-FFF2-40B4-BE49-F238E27FC236}">
                <a16:creationId xmlns:a16="http://schemas.microsoft.com/office/drawing/2014/main" id="{8EAA2DBB-5227-9345-92CE-B6C6C91735EF}"/>
              </a:ext>
            </a:extLst>
          </p:cNvPr>
          <p:cNvGrpSpPr/>
          <p:nvPr/>
        </p:nvGrpSpPr>
        <p:grpSpPr>
          <a:xfrm>
            <a:off x="470507" y="2244890"/>
            <a:ext cx="3654849" cy="1154441"/>
            <a:chOff x="0" y="0"/>
            <a:chExt cx="3654847" cy="1154440"/>
          </a:xfrm>
        </p:grpSpPr>
        <p:sp>
          <p:nvSpPr>
            <p:cNvPr id="58" name="Shape 263">
              <a:extLst>
                <a:ext uri="{FF2B5EF4-FFF2-40B4-BE49-F238E27FC236}">
                  <a16:creationId xmlns:a16="http://schemas.microsoft.com/office/drawing/2014/main" id="{2D7B80D8-A56E-9B45-B1CF-0FDC19E1CA82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59" name="Shape 264">
              <a:extLst>
                <a:ext uri="{FF2B5EF4-FFF2-40B4-BE49-F238E27FC236}">
                  <a16:creationId xmlns:a16="http://schemas.microsoft.com/office/drawing/2014/main" id="{63ADB3E6-2CB1-AD4E-AAE3-6CA870B023B0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0" name="Shape 265">
              <a:extLst>
                <a:ext uri="{FF2B5EF4-FFF2-40B4-BE49-F238E27FC236}">
                  <a16:creationId xmlns:a16="http://schemas.microsoft.com/office/drawing/2014/main" id="{CF4D5E30-8B76-D54D-853B-CDA01BAB9094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61" name="Shape 266">
              <a:extLst>
                <a:ext uri="{FF2B5EF4-FFF2-40B4-BE49-F238E27FC236}">
                  <a16:creationId xmlns:a16="http://schemas.microsoft.com/office/drawing/2014/main" id="{374F7181-C54C-8C4B-A22A-0C20A153AC24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62" name="Group 272">
            <a:extLst>
              <a:ext uri="{FF2B5EF4-FFF2-40B4-BE49-F238E27FC236}">
                <a16:creationId xmlns:a16="http://schemas.microsoft.com/office/drawing/2014/main" id="{9B6B04A8-430D-8C4A-B0AA-9E01A12AA690}"/>
              </a:ext>
            </a:extLst>
          </p:cNvPr>
          <p:cNvGrpSpPr/>
          <p:nvPr/>
        </p:nvGrpSpPr>
        <p:grpSpPr>
          <a:xfrm>
            <a:off x="470507" y="3389778"/>
            <a:ext cx="3654849" cy="1154442"/>
            <a:chOff x="0" y="0"/>
            <a:chExt cx="3654847" cy="1154440"/>
          </a:xfrm>
        </p:grpSpPr>
        <p:sp>
          <p:nvSpPr>
            <p:cNvPr id="63" name="Shape 268">
              <a:extLst>
                <a:ext uri="{FF2B5EF4-FFF2-40B4-BE49-F238E27FC236}">
                  <a16:creationId xmlns:a16="http://schemas.microsoft.com/office/drawing/2014/main" id="{A959B221-7BAE-C04A-BB17-9C423E8C9848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64" name="Shape 269">
              <a:extLst>
                <a:ext uri="{FF2B5EF4-FFF2-40B4-BE49-F238E27FC236}">
                  <a16:creationId xmlns:a16="http://schemas.microsoft.com/office/drawing/2014/main" id="{4C03AA77-8FB0-3748-90EE-FE8B04F17B28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" name="Shape 270">
              <a:extLst>
                <a:ext uri="{FF2B5EF4-FFF2-40B4-BE49-F238E27FC236}">
                  <a16:creationId xmlns:a16="http://schemas.microsoft.com/office/drawing/2014/main" id="{4645726E-BC70-3E4C-AD57-E15D69C4ADC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66" name="Shape 271">
              <a:extLst>
                <a:ext uri="{FF2B5EF4-FFF2-40B4-BE49-F238E27FC236}">
                  <a16:creationId xmlns:a16="http://schemas.microsoft.com/office/drawing/2014/main" id="{4F4CACB8-3787-3D4C-926E-B5C52745A63E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67" name="Group 277">
            <a:extLst>
              <a:ext uri="{FF2B5EF4-FFF2-40B4-BE49-F238E27FC236}">
                <a16:creationId xmlns:a16="http://schemas.microsoft.com/office/drawing/2014/main" id="{873C9340-D2CE-0648-A9C9-E2DE0BFA70AF}"/>
              </a:ext>
            </a:extLst>
          </p:cNvPr>
          <p:cNvGrpSpPr/>
          <p:nvPr/>
        </p:nvGrpSpPr>
        <p:grpSpPr>
          <a:xfrm>
            <a:off x="470507" y="4519449"/>
            <a:ext cx="3654849" cy="1154441"/>
            <a:chOff x="0" y="0"/>
            <a:chExt cx="3654847" cy="1154440"/>
          </a:xfrm>
        </p:grpSpPr>
        <p:sp>
          <p:nvSpPr>
            <p:cNvPr id="68" name="Shape 273">
              <a:extLst>
                <a:ext uri="{FF2B5EF4-FFF2-40B4-BE49-F238E27FC236}">
                  <a16:creationId xmlns:a16="http://schemas.microsoft.com/office/drawing/2014/main" id="{3513D1A6-1676-4B49-BAA3-E5B97AA4D628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69" name="Shape 274">
              <a:extLst>
                <a:ext uri="{FF2B5EF4-FFF2-40B4-BE49-F238E27FC236}">
                  <a16:creationId xmlns:a16="http://schemas.microsoft.com/office/drawing/2014/main" id="{8B8340CA-4A43-A04B-8629-6F68EA1F6682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" name="Shape 275">
              <a:extLst>
                <a:ext uri="{FF2B5EF4-FFF2-40B4-BE49-F238E27FC236}">
                  <a16:creationId xmlns:a16="http://schemas.microsoft.com/office/drawing/2014/main" id="{CF8CBB60-B98E-4C43-BB65-E8FA7599A3D7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71" name="Shape 276">
              <a:extLst>
                <a:ext uri="{FF2B5EF4-FFF2-40B4-BE49-F238E27FC236}">
                  <a16:creationId xmlns:a16="http://schemas.microsoft.com/office/drawing/2014/main" id="{970DE1F2-91CD-DC4F-856C-ADFB1C980FBC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72" name="Group 282">
            <a:extLst>
              <a:ext uri="{FF2B5EF4-FFF2-40B4-BE49-F238E27FC236}">
                <a16:creationId xmlns:a16="http://schemas.microsoft.com/office/drawing/2014/main" id="{022F5F82-4539-1840-8105-3B7D13C350DA}"/>
              </a:ext>
            </a:extLst>
          </p:cNvPr>
          <p:cNvGrpSpPr/>
          <p:nvPr/>
        </p:nvGrpSpPr>
        <p:grpSpPr>
          <a:xfrm>
            <a:off x="470508" y="5660392"/>
            <a:ext cx="3654849" cy="1154442"/>
            <a:chOff x="0" y="0"/>
            <a:chExt cx="3654847" cy="1154440"/>
          </a:xfrm>
        </p:grpSpPr>
        <p:sp>
          <p:nvSpPr>
            <p:cNvPr id="73" name="Shape 278">
              <a:extLst>
                <a:ext uri="{FF2B5EF4-FFF2-40B4-BE49-F238E27FC236}">
                  <a16:creationId xmlns:a16="http://schemas.microsoft.com/office/drawing/2014/main" id="{567B65E9-5CAB-3A43-A12D-731F6BD0F31B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74" name="Shape 279">
              <a:extLst>
                <a:ext uri="{FF2B5EF4-FFF2-40B4-BE49-F238E27FC236}">
                  <a16:creationId xmlns:a16="http://schemas.microsoft.com/office/drawing/2014/main" id="{CB02D949-3140-6444-B94E-4BBF3CE17A77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" name="Shape 280">
              <a:extLst>
                <a:ext uri="{FF2B5EF4-FFF2-40B4-BE49-F238E27FC236}">
                  <a16:creationId xmlns:a16="http://schemas.microsoft.com/office/drawing/2014/main" id="{435C8465-B4D6-834C-AFC2-53F5025E8DD0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76" name="Shape 281">
              <a:extLst>
                <a:ext uri="{FF2B5EF4-FFF2-40B4-BE49-F238E27FC236}">
                  <a16:creationId xmlns:a16="http://schemas.microsoft.com/office/drawing/2014/main" id="{2D6049C9-302E-5C45-A5B4-AC178223E7C2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sp>
        <p:nvSpPr>
          <p:cNvPr id="82" name="Shape 288">
            <a:extLst>
              <a:ext uri="{FF2B5EF4-FFF2-40B4-BE49-F238E27FC236}">
                <a16:creationId xmlns:a16="http://schemas.microsoft.com/office/drawing/2014/main" id="{10B9AA82-EB34-1A40-A2CB-C95AD620CE39}"/>
              </a:ext>
            </a:extLst>
          </p:cNvPr>
          <p:cNvSpPr/>
          <p:nvPr/>
        </p:nvSpPr>
        <p:spPr>
          <a:xfrm>
            <a:off x="13962" y="224899"/>
            <a:ext cx="1026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34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E97B7E-5EE1-6B46-B597-320054356B5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1008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025" y="1117246"/>
            <a:ext cx="11469757" cy="2260847"/>
          </a:xfrm>
        </p:spPr>
        <p:txBody>
          <a:bodyPr>
            <a:no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Now I can tell my mum how much I have left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would say this as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three-quarters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word ‘quarter’ is similar to the way we describe time</a:t>
            </a:r>
          </a:p>
          <a:p>
            <a:pPr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5013177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13176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808" y="2574737"/>
            <a:ext cx="3456384" cy="4947861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3081130" y="4040887"/>
            <a:ext cx="1502702" cy="97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135086" y="4581128"/>
            <a:ext cx="144874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67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081130" y="5085184"/>
            <a:ext cx="1502702" cy="101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1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AC036A-5F08-E246-BC3E-9B5704399B46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</p:spTree>
    <p:extLst>
      <p:ext uri="{BB962C8B-B14F-4D97-AF65-F5344CB8AC3E}">
        <p14:creationId xmlns:p14="http://schemas.microsoft.com/office/powerpoint/2010/main" val="11108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D86632-6937-4043-A1D8-B05D8F1BCFD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1131466"/>
            <a:ext cx="11150600" cy="1396752"/>
          </a:xfrm>
        </p:spPr>
        <p:txBody>
          <a:bodyPr>
            <a:no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 then how much of the pizza did I eat? 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ate 1 out of 4 pieces.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 the fraction to describe this would be:</a:t>
            </a:r>
          </a:p>
          <a:p>
            <a:pPr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5013177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13176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95700" y="4220406"/>
            <a:ext cx="1224136" cy="90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1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9696" y="458112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9696" y="5085184"/>
            <a:ext cx="1224136" cy="778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5129" y="4264118"/>
            <a:ext cx="20623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7861" y="5013176"/>
            <a:ext cx="21665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the </a:t>
            </a:r>
            <a:r>
              <a:rPr lang="en-AU" sz="16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number of pieces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071664" y="465313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71664" y="522920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1008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C38DB2B-0D4A-9D47-BD87-76085ABCB4B2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7ACA8B-62DA-CB9F-52E9-39E85DE13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552" y="3048358"/>
            <a:ext cx="1022889" cy="941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C45E9A-8C1E-B82F-9EC0-E6E342A40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175" y="3048358"/>
            <a:ext cx="1022889" cy="9418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430563-7C88-51F4-1490-CD05F9F37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798" y="3070843"/>
            <a:ext cx="1022889" cy="9418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3C9E11-23CD-4CBD-3B40-005DA7AFE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421" y="3049530"/>
            <a:ext cx="1022889" cy="941868"/>
          </a:xfrm>
          <a:prstGeom prst="rect">
            <a:avLst/>
          </a:prstGeom>
        </p:spPr>
      </p:pic>
      <p:sp>
        <p:nvSpPr>
          <p:cNvPr id="27" name="&quot;No&quot; Symbol 26">
            <a:extLst>
              <a:ext uri="{FF2B5EF4-FFF2-40B4-BE49-F238E27FC236}">
                <a16:creationId xmlns:a16="http://schemas.microsoft.com/office/drawing/2014/main" id="{FB0C5BED-D486-F298-A24A-B8E3985BD50C}"/>
              </a:ext>
            </a:extLst>
          </p:cNvPr>
          <p:cNvSpPr/>
          <p:nvPr/>
        </p:nvSpPr>
        <p:spPr>
          <a:xfrm>
            <a:off x="7595856" y="2985326"/>
            <a:ext cx="1175905" cy="1112902"/>
          </a:xfrm>
          <a:prstGeom prst="noSmoking">
            <a:avLst>
              <a:gd name="adj" fmla="val 111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182453"/>
            <a:ext cx="8229600" cy="2260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When we write a fraction: </a:t>
            </a: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87888" y="2492896"/>
            <a:ext cx="23762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7800" dirty="0">
                <a:latin typeface="Comic Sans MS" pitchFamily="66" charset="0"/>
              </a:rPr>
              <a:t>1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799856" y="306896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35960" y="3861048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943872" y="4005064"/>
            <a:ext cx="2664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7800" dirty="0">
                <a:latin typeface="Comic Sans MS" pitchFamily="66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0672" y="2321063"/>
            <a:ext cx="3356248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top number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is called the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32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numerator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9600" y="4228344"/>
            <a:ext cx="34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bottom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Number is called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</a:t>
            </a:r>
            <a:r>
              <a:rPr lang="en-AU" sz="32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denominator</a:t>
            </a:r>
            <a:r>
              <a:rPr lang="en-AU" sz="24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24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66384" y="3816858"/>
            <a:ext cx="3166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The bottom number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is the </a:t>
            </a:r>
            <a:r>
              <a:rPr lang="en-AU" sz="2000" u="sng" dirty="0">
                <a:solidFill>
                  <a:srgbClr val="FF2F92"/>
                </a:solidFill>
                <a:latin typeface="Comic Sans MS" pitchFamily="66" charset="0"/>
              </a:rPr>
              <a:t>total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number of parts we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have – in this case,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the total number of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pizza slices 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4799856" y="4581128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CC384-70A1-464C-94C1-B6706541D02E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0F851C-40ED-3148-A8CD-55FCFCC76EF3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</p:spTree>
    <p:extLst>
      <p:ext uri="{BB962C8B-B14F-4D97-AF65-F5344CB8AC3E}">
        <p14:creationId xmlns:p14="http://schemas.microsoft.com/office/powerpoint/2010/main" val="26352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5" grpId="0"/>
      <p:bldP spid="26" grpId="0"/>
      <p:bldP spid="27" grpId="0"/>
      <p:bldP spid="28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70E084-16C7-B94A-BED3-7DC6998FB6CB}"/>
              </a:ext>
            </a:extLst>
          </p:cNvPr>
          <p:cNvSpPr/>
          <p:nvPr/>
        </p:nvSpPr>
        <p:spPr>
          <a:xfrm>
            <a:off x="104173" y="618328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7528" y="1246116"/>
            <a:ext cx="8229600" cy="2980928"/>
          </a:xfrm>
        </p:spPr>
        <p:txBody>
          <a:bodyPr>
            <a:noAutofit/>
          </a:bodyPr>
          <a:lstStyle/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look at my pizza again: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My mum decided to join me and also ate 1 slice.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much pizza do I have left now?</a:t>
            </a: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5013177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13176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1008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359696" y="450912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59696" y="458112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59696" y="508518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71664" y="465313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071664" y="522920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90910" y="1086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</a:rPr>
              <a:t>We do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7CD6913-231D-8C4B-B90A-7E32503CC496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1C5B20-6860-2E49-BB59-7255F23DA2D8}"/>
              </a:ext>
            </a:extLst>
          </p:cNvPr>
          <p:cNvSpPr txBox="1"/>
          <p:nvPr/>
        </p:nvSpPr>
        <p:spPr>
          <a:xfrm>
            <a:off x="1280409" y="4274454"/>
            <a:ext cx="2141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14ED7E-DE6F-AD41-89B5-FC989DB2A5D8}"/>
              </a:ext>
            </a:extLst>
          </p:cNvPr>
          <p:cNvSpPr txBox="1"/>
          <p:nvPr/>
        </p:nvSpPr>
        <p:spPr>
          <a:xfrm>
            <a:off x="1228283" y="5013176"/>
            <a:ext cx="20294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the </a:t>
            </a:r>
            <a:r>
              <a:rPr lang="en-AU" sz="1600" u="sng" dirty="0">
                <a:latin typeface="Comic Sans MS" pitchFamily="66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number of pieces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DA98DF-0014-C97C-6197-466D9F7E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842" y="3207308"/>
            <a:ext cx="1022889" cy="941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67F6E-E838-58CB-061A-CD4C3C802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4" y="3212385"/>
            <a:ext cx="1022889" cy="941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03E677-7331-59C2-432E-63448DBA7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793" y="3207308"/>
            <a:ext cx="1022889" cy="9418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58E466-D20D-D977-DDA3-C518E33B2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718" y="3207377"/>
            <a:ext cx="1022889" cy="9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CEA4A31-235B-134D-97A1-C7CE17427C51}"/>
              </a:ext>
            </a:extLst>
          </p:cNvPr>
          <p:cNvSpPr/>
          <p:nvPr/>
        </p:nvSpPr>
        <p:spPr>
          <a:xfrm>
            <a:off x="72008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472" y="1218265"/>
            <a:ext cx="11901055" cy="4421088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We decided to order another pizza for the rest of the family.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time Dominos cut it into 8 equal slices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My dad ate 3 slices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much pizza is left?</a:t>
            </a: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59696" y="450912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59696" y="458112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59696" y="508518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409" y="4274454"/>
            <a:ext cx="2141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283" y="5013176"/>
            <a:ext cx="20294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the </a:t>
            </a:r>
            <a:r>
              <a:rPr lang="en-AU" sz="1600" u="sng" dirty="0">
                <a:latin typeface="Comic Sans MS" pitchFamily="66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number of pieces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071664" y="465313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071664" y="522920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2" cstate="print"/>
          <a:srcRect l="31250" t="29688" r="29687" b="39062"/>
          <a:stretch>
            <a:fillRect/>
          </a:stretch>
        </p:blipFill>
        <p:spPr>
          <a:xfrm>
            <a:off x="4367808" y="4797152"/>
            <a:ext cx="1800200" cy="1440160"/>
          </a:xfrm>
          <a:prstGeom prst="rect">
            <a:avLst/>
          </a:prstGeom>
        </p:spPr>
      </p:pic>
      <p:pic>
        <p:nvPicPr>
          <p:cNvPr id="32" name="Picture 31" descr="2.png"/>
          <p:cNvPicPr>
            <a:picLocks noChangeAspect="1"/>
          </p:cNvPicPr>
          <p:nvPr/>
        </p:nvPicPr>
        <p:blipFill>
          <a:blip r:embed="rId3" cstate="print"/>
          <a:srcRect l="32759" t="24138" r="32758" b="34483"/>
          <a:stretch>
            <a:fillRect/>
          </a:stretch>
        </p:blipFill>
        <p:spPr>
          <a:xfrm>
            <a:off x="4771281" y="4950693"/>
            <a:ext cx="1512168" cy="1814602"/>
          </a:xfrm>
          <a:prstGeom prst="rect">
            <a:avLst/>
          </a:prstGeom>
        </p:spPr>
      </p:pic>
      <p:pic>
        <p:nvPicPr>
          <p:cNvPr id="33" name="Picture 32" descr="6.png"/>
          <p:cNvPicPr>
            <a:picLocks noChangeAspect="1"/>
          </p:cNvPicPr>
          <p:nvPr/>
        </p:nvPicPr>
        <p:blipFill>
          <a:blip r:embed="rId4" cstate="print"/>
          <a:srcRect l="44208" t="44615" r="23484" b="20000"/>
          <a:stretch>
            <a:fillRect/>
          </a:stretch>
        </p:blipFill>
        <p:spPr>
          <a:xfrm>
            <a:off x="5807968" y="4941168"/>
            <a:ext cx="1512168" cy="1656184"/>
          </a:xfrm>
          <a:prstGeom prst="rect">
            <a:avLst/>
          </a:prstGeom>
        </p:spPr>
      </p:pic>
      <p:pic>
        <p:nvPicPr>
          <p:cNvPr id="34" name="Picture 33" descr="4.png"/>
          <p:cNvPicPr>
            <a:picLocks noChangeAspect="1"/>
          </p:cNvPicPr>
          <p:nvPr/>
        </p:nvPicPr>
        <p:blipFill>
          <a:blip r:embed="rId5" cstate="print"/>
          <a:srcRect l="48492" t="22731" r="13623" b="53023"/>
          <a:stretch>
            <a:fillRect/>
          </a:stretch>
        </p:blipFill>
        <p:spPr>
          <a:xfrm>
            <a:off x="6004942" y="3961631"/>
            <a:ext cx="1800200" cy="1152128"/>
          </a:xfrm>
          <a:prstGeom prst="rect">
            <a:avLst/>
          </a:prstGeom>
        </p:spPr>
      </p:pic>
      <p:pic>
        <p:nvPicPr>
          <p:cNvPr id="35" name="Picture 34" descr="5.png"/>
          <p:cNvPicPr>
            <a:picLocks noChangeAspect="1"/>
          </p:cNvPicPr>
          <p:nvPr/>
        </p:nvPicPr>
        <p:blipFill>
          <a:blip r:embed="rId6" cstate="print"/>
          <a:srcRect l="47567" t="42181" r="12794" b="27693"/>
          <a:stretch>
            <a:fillRect/>
          </a:stretch>
        </p:blipFill>
        <p:spPr>
          <a:xfrm>
            <a:off x="6023992" y="4869160"/>
            <a:ext cx="1800200" cy="1368152"/>
          </a:xfrm>
          <a:prstGeom prst="rect">
            <a:avLst/>
          </a:prstGeom>
        </p:spPr>
      </p:pic>
      <p:pic>
        <p:nvPicPr>
          <p:cNvPr id="36" name="Picture 35" descr="3.png"/>
          <p:cNvPicPr>
            <a:picLocks noChangeAspect="1"/>
          </p:cNvPicPr>
          <p:nvPr/>
        </p:nvPicPr>
        <p:blipFill>
          <a:blip r:embed="rId7" cstate="print"/>
          <a:srcRect l="44434" t="11094" r="20374" b="51862"/>
          <a:stretch>
            <a:fillRect/>
          </a:stretch>
        </p:blipFill>
        <p:spPr>
          <a:xfrm>
            <a:off x="5788080" y="3453383"/>
            <a:ext cx="1645764" cy="1732384"/>
          </a:xfrm>
          <a:prstGeom prst="rect">
            <a:avLst/>
          </a:prstGeom>
        </p:spPr>
      </p:pic>
      <p:pic>
        <p:nvPicPr>
          <p:cNvPr id="37" name="Picture 36" descr="7.png"/>
          <p:cNvPicPr>
            <a:picLocks noChangeAspect="1"/>
          </p:cNvPicPr>
          <p:nvPr/>
        </p:nvPicPr>
        <p:blipFill>
          <a:blip r:embed="rId8" cstate="print"/>
          <a:srcRect l="19969" t="9958" r="34984" b="50000"/>
          <a:stretch>
            <a:fillRect/>
          </a:stretch>
        </p:blipFill>
        <p:spPr>
          <a:xfrm>
            <a:off x="4699798" y="3385568"/>
            <a:ext cx="2097233" cy="1864207"/>
          </a:xfrm>
          <a:prstGeom prst="rect">
            <a:avLst/>
          </a:prstGeom>
        </p:spPr>
      </p:pic>
      <p:pic>
        <p:nvPicPr>
          <p:cNvPr id="38" name="Picture 37" descr="8.png"/>
          <p:cNvPicPr>
            <a:picLocks noChangeAspect="1"/>
          </p:cNvPicPr>
          <p:nvPr/>
        </p:nvPicPr>
        <p:blipFill>
          <a:blip r:embed="rId9" cstate="print"/>
          <a:srcRect l="10010" t="20021" r="44943" b="44943"/>
          <a:stretch>
            <a:fillRect/>
          </a:stretch>
        </p:blipFill>
        <p:spPr>
          <a:xfrm>
            <a:off x="4280943" y="3880098"/>
            <a:ext cx="2036797" cy="15841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68208" y="3641770"/>
            <a:ext cx="33526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denominator is now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8 because the pizza has 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8 slices not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56218" y="4937139"/>
            <a:ext cx="336468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 instead of quarters we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would say this as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five-</a:t>
            </a: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eighths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9E17873-72BE-9240-8CB1-779BF67A7671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</p:spTree>
    <p:extLst>
      <p:ext uri="{BB962C8B-B14F-4D97-AF65-F5344CB8AC3E}">
        <p14:creationId xmlns:p14="http://schemas.microsoft.com/office/powerpoint/2010/main" val="1553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4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CEA4A31-235B-134D-97A1-C7CE17427C51}"/>
              </a:ext>
            </a:extLst>
          </p:cNvPr>
          <p:cNvSpPr/>
          <p:nvPr/>
        </p:nvSpPr>
        <p:spPr>
          <a:xfrm>
            <a:off x="72008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472" y="1218265"/>
            <a:ext cx="11901055" cy="4421088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We decided to order a garlic bread for the rest of the family.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time mum cut it into 8 equal slices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My brother ate 2 slices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much garlic bread is left?</a:t>
            </a: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  <a:endParaRPr lang="en-AU" dirty="0"/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48323" y="357963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6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48323" y="368764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48323" y="4191705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036" y="3380975"/>
            <a:ext cx="2141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910" y="4119697"/>
            <a:ext cx="20294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the </a:t>
            </a:r>
            <a:r>
              <a:rPr lang="en-AU" sz="1600" u="sng" dirty="0">
                <a:latin typeface="Comic Sans MS" pitchFamily="66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number of pieces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960291" y="3759657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960291" y="4335721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33649" y="3134259"/>
            <a:ext cx="33526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denominator is now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8 because the pizza has 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8 slices not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21659" y="4295733"/>
            <a:ext cx="336468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 instead of quarters we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would say this as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-</a:t>
            </a: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eighths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9E17873-72BE-9240-8CB1-779BF67A7671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CDE5C-42C3-CD0A-CCDF-8283E8EF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47" y="3289871"/>
            <a:ext cx="4694365" cy="23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4" grpId="0" animBg="1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B6D9AD-F0AC-D04B-B44D-E8AE3B8ACFD1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6135" y="1168152"/>
            <a:ext cx="11263746" cy="4421088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Our dog then ran into the house and ate another 2 slices!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much pizza is left?</a:t>
            </a:r>
          </a:p>
          <a:p>
            <a:pPr algn="ctr">
              <a:buNone/>
            </a:pP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59696" y="4357946"/>
            <a:ext cx="1483766" cy="655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</a:rPr>
              <a:t>3</a:t>
            </a:r>
            <a:endParaRPr lang="en-AU" sz="4400" dirty="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08464" y="456428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1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59695" y="5085184"/>
            <a:ext cx="1483767" cy="722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  <a:cs typeface="Arial" pitchFamily="34" charset="0"/>
              </a:rPr>
              <a:t>8</a:t>
            </a: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71664" y="465313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071664" y="522920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2" cstate="print"/>
          <a:srcRect l="31250" t="29688" r="29687" b="39062"/>
          <a:stretch>
            <a:fillRect/>
          </a:stretch>
        </p:blipFill>
        <p:spPr>
          <a:xfrm>
            <a:off x="4282347" y="3952334"/>
            <a:ext cx="1800200" cy="1440160"/>
          </a:xfrm>
          <a:prstGeom prst="rect">
            <a:avLst/>
          </a:prstGeom>
        </p:spPr>
      </p:pic>
      <p:pic>
        <p:nvPicPr>
          <p:cNvPr id="32" name="Picture 31" descr="2.png"/>
          <p:cNvPicPr>
            <a:picLocks noChangeAspect="1"/>
          </p:cNvPicPr>
          <p:nvPr/>
        </p:nvPicPr>
        <p:blipFill>
          <a:blip r:embed="rId3" cstate="print"/>
          <a:srcRect l="32759" t="24138" r="32758" b="34483"/>
          <a:stretch>
            <a:fillRect/>
          </a:stretch>
        </p:blipFill>
        <p:spPr>
          <a:xfrm>
            <a:off x="4685820" y="4105875"/>
            <a:ext cx="1512168" cy="1814602"/>
          </a:xfrm>
          <a:prstGeom prst="rect">
            <a:avLst/>
          </a:prstGeom>
        </p:spPr>
      </p:pic>
      <p:pic>
        <p:nvPicPr>
          <p:cNvPr id="33" name="Picture 32" descr="6.png"/>
          <p:cNvPicPr>
            <a:picLocks noChangeAspect="1"/>
          </p:cNvPicPr>
          <p:nvPr/>
        </p:nvPicPr>
        <p:blipFill>
          <a:blip r:embed="rId4" cstate="print"/>
          <a:srcRect l="44208" t="44615" r="23484" b="20000"/>
          <a:stretch>
            <a:fillRect/>
          </a:stretch>
        </p:blipFill>
        <p:spPr>
          <a:xfrm>
            <a:off x="5722507" y="4096350"/>
            <a:ext cx="1512168" cy="1656184"/>
          </a:xfrm>
          <a:prstGeom prst="rect">
            <a:avLst/>
          </a:prstGeom>
        </p:spPr>
      </p:pic>
      <p:pic>
        <p:nvPicPr>
          <p:cNvPr id="35" name="Picture 34" descr="5.png"/>
          <p:cNvPicPr>
            <a:picLocks noChangeAspect="1"/>
          </p:cNvPicPr>
          <p:nvPr/>
        </p:nvPicPr>
        <p:blipFill>
          <a:blip r:embed="rId5" cstate="print"/>
          <a:srcRect l="47567" t="42181" r="12794" b="27693"/>
          <a:stretch>
            <a:fillRect/>
          </a:stretch>
        </p:blipFill>
        <p:spPr>
          <a:xfrm>
            <a:off x="5938531" y="4024342"/>
            <a:ext cx="1800200" cy="1368152"/>
          </a:xfrm>
          <a:prstGeom prst="rect">
            <a:avLst/>
          </a:prstGeom>
        </p:spPr>
      </p:pic>
      <p:pic>
        <p:nvPicPr>
          <p:cNvPr id="38" name="Picture 37" descr="8.png"/>
          <p:cNvPicPr>
            <a:picLocks noChangeAspect="1"/>
          </p:cNvPicPr>
          <p:nvPr/>
        </p:nvPicPr>
        <p:blipFill>
          <a:blip r:embed="rId6" cstate="print"/>
          <a:srcRect l="10010" t="20021" r="44943" b="44943"/>
          <a:stretch>
            <a:fillRect/>
          </a:stretch>
        </p:blipFill>
        <p:spPr>
          <a:xfrm>
            <a:off x="4195482" y="3035280"/>
            <a:ext cx="2036797" cy="1584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16480" y="108644"/>
            <a:ext cx="143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We 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14498" y="4046875"/>
            <a:ext cx="2892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would I say this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fraction?</a:t>
            </a:r>
            <a:endParaRPr lang="en-AU" sz="2000" u="sng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1130" y="490051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dirty="0">
                <a:solidFill>
                  <a:srgbClr val="FF2F9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Three-eighths </a:t>
            </a:r>
            <a:endParaRPr lang="en-AU" u="sng" dirty="0">
              <a:solidFill>
                <a:srgbClr val="FF2F92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02EF1A-215B-ED4F-B949-C8670A126802}"/>
              </a:ext>
            </a:extLst>
          </p:cNvPr>
          <p:cNvSpPr txBox="1"/>
          <p:nvPr/>
        </p:nvSpPr>
        <p:spPr>
          <a:xfrm>
            <a:off x="1280409" y="4274454"/>
            <a:ext cx="2141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157BA-DBBC-CD46-B4DB-243D96D71F78}"/>
              </a:ext>
            </a:extLst>
          </p:cNvPr>
          <p:cNvSpPr txBox="1"/>
          <p:nvPr/>
        </p:nvSpPr>
        <p:spPr>
          <a:xfrm>
            <a:off x="1228283" y="5013176"/>
            <a:ext cx="20294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the </a:t>
            </a:r>
            <a:r>
              <a:rPr lang="en-AU" sz="1600" u="sng" dirty="0">
                <a:latin typeface="Comic Sans MS" pitchFamily="66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number of pieces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D8F17A3-A7D7-BF47-9C25-99F2EAABC3A4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</p:spTree>
    <p:extLst>
      <p:ext uri="{BB962C8B-B14F-4D97-AF65-F5344CB8AC3E}">
        <p14:creationId xmlns:p14="http://schemas.microsoft.com/office/powerpoint/2010/main" val="33766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761C48C-E20F-974C-982F-380259B3217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07938"/>
            <a:ext cx="10896600" cy="4421088"/>
          </a:xfrm>
        </p:spPr>
        <p:txBody>
          <a:bodyPr>
            <a:noAutofit/>
          </a:bodyPr>
          <a:lstStyle/>
          <a:p>
            <a:pPr algn="ctr"/>
            <a:r>
              <a:rPr lang="en-AU" dirty="0">
                <a:latin typeface="Comic Sans MS" pitchFamily="66" charset="0"/>
              </a:rPr>
              <a:t>We didn’t want to eat the rest of the pizza because it had dog slobber all over it! </a:t>
            </a:r>
            <a:r>
              <a:rPr lang="en-AU" dirty="0" err="1">
                <a:latin typeface="Comic Sans MS" pitchFamily="66" charset="0"/>
              </a:rPr>
              <a:t>Ew</a:t>
            </a:r>
            <a:r>
              <a:rPr lang="en-AU" dirty="0">
                <a:latin typeface="Comic Sans MS" pitchFamily="66" charset="0"/>
              </a:rPr>
              <a:t>! So we ordered yet another pizza!</a:t>
            </a:r>
          </a:p>
          <a:p>
            <a:pPr algn="ctr"/>
            <a:r>
              <a:rPr lang="en-AU" dirty="0">
                <a:latin typeface="Comic Sans MS" pitchFamily="66" charset="0"/>
              </a:rPr>
              <a:t>This time Dominos only cut it into 2 equal slices!</a:t>
            </a:r>
          </a:p>
          <a:p>
            <a:pPr algn="ctr"/>
            <a:r>
              <a:rPr lang="en-AU" dirty="0">
                <a:latin typeface="Comic Sans MS" pitchFamily="66" charset="0"/>
              </a:rPr>
              <a:t>I was still really hungry so I ate another slice!</a:t>
            </a:r>
          </a:p>
          <a:p>
            <a:pPr algn="ctr"/>
            <a:r>
              <a:rPr lang="en-AU" dirty="0">
                <a:latin typeface="Comic Sans MS" pitchFamily="66" charset="0"/>
              </a:rPr>
              <a:t>How much pizza is left?</a:t>
            </a:r>
          </a:p>
          <a:p>
            <a:pPr algn="ctr">
              <a:buNone/>
            </a:pPr>
            <a:endParaRPr lang="en-AU" sz="3200" dirty="0">
              <a:latin typeface="Comic Sans MS" pitchFamily="66" charset="0"/>
            </a:endParaRPr>
          </a:p>
          <a:p>
            <a:pPr algn="ctr">
              <a:buNone/>
            </a:pPr>
            <a:endParaRPr lang="en-AU" sz="32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AU" sz="3200" dirty="0">
                <a:latin typeface="Comic Sans MS" pitchFamily="66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32385" y="117343"/>
            <a:ext cx="131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We do</a:t>
            </a:r>
          </a:p>
        </p:txBody>
      </p:sp>
      <p:pic>
        <p:nvPicPr>
          <p:cNvPr id="25" name="Picture 24" descr="half 1.png"/>
          <p:cNvPicPr>
            <a:picLocks noChangeAspect="1"/>
          </p:cNvPicPr>
          <p:nvPr/>
        </p:nvPicPr>
        <p:blipFill>
          <a:blip r:embed="rId2" cstate="print"/>
          <a:srcRect l="39998" t="33997" r="41998" b="33997"/>
          <a:stretch>
            <a:fillRect/>
          </a:stretch>
        </p:blipFill>
        <p:spPr>
          <a:xfrm>
            <a:off x="5697860" y="3241551"/>
            <a:ext cx="1982316" cy="3584398"/>
          </a:xfrm>
          <a:prstGeom prst="rect">
            <a:avLst/>
          </a:prstGeom>
        </p:spPr>
      </p:pic>
      <p:pic>
        <p:nvPicPr>
          <p:cNvPr id="26" name="Picture 25" descr="half 2.png"/>
          <p:cNvPicPr>
            <a:picLocks noChangeAspect="1"/>
          </p:cNvPicPr>
          <p:nvPr/>
        </p:nvPicPr>
        <p:blipFill>
          <a:blip r:embed="rId3" cstate="print"/>
          <a:srcRect l="27996" t="35997" r="56001" b="35997"/>
          <a:stretch>
            <a:fillRect/>
          </a:stretch>
        </p:blipFill>
        <p:spPr>
          <a:xfrm>
            <a:off x="4381501" y="3478560"/>
            <a:ext cx="1778854" cy="31129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41343" y="4069580"/>
            <a:ext cx="48855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denominator is now  2 because the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pizza has a </a:t>
            </a: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2 slices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5571" y="5082836"/>
            <a:ext cx="35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would I say this fraction?</a:t>
            </a:r>
            <a:endParaRPr lang="en-AU" u="sng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8656" y="5470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rgbClr val="FF2F92"/>
                </a:solidFill>
                <a:latin typeface="Comic Sans MS" pitchFamily="66" charset="0"/>
              </a:rPr>
              <a:t>One-half </a:t>
            </a:r>
            <a:endParaRPr lang="en-AU" sz="2000" u="sng" dirty="0">
              <a:solidFill>
                <a:srgbClr val="FF2F92"/>
              </a:solidFill>
              <a:latin typeface="Comic Sans MS" pitchFamily="66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85662FB-108C-CB48-ABA0-C762E390B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7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7241FA3-F4B8-9647-9E43-EB0288166714}"/>
              </a:ext>
            </a:extLst>
          </p:cNvPr>
          <p:cNvSpPr txBox="1">
            <a:spLocks/>
          </p:cNvSpPr>
          <p:nvPr/>
        </p:nvSpPr>
        <p:spPr>
          <a:xfrm>
            <a:off x="3359696" y="4357946"/>
            <a:ext cx="1483766" cy="655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</a:rPr>
              <a:t>1</a:t>
            </a:r>
            <a:endParaRPr lang="en-AU" sz="4400" dirty="0">
              <a:latin typeface="Comic Sans MS" pitchFamily="66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940DAE4-0706-224D-B564-47ED551F8924}"/>
              </a:ext>
            </a:extLst>
          </p:cNvPr>
          <p:cNvSpPr txBox="1">
            <a:spLocks/>
          </p:cNvSpPr>
          <p:nvPr/>
        </p:nvSpPr>
        <p:spPr>
          <a:xfrm>
            <a:off x="3508464" y="456428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1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6B3B1D-156C-A948-BAE8-B2E338145054}"/>
              </a:ext>
            </a:extLst>
          </p:cNvPr>
          <p:cNvSpPr txBox="1">
            <a:spLocks/>
          </p:cNvSpPr>
          <p:nvPr/>
        </p:nvSpPr>
        <p:spPr>
          <a:xfrm>
            <a:off x="3359695" y="5085184"/>
            <a:ext cx="1483767" cy="722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  <a:cs typeface="Arial" pitchFamily="34" charset="0"/>
              </a:rPr>
              <a:t>2</a:t>
            </a: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E2BA90D7-2726-AC4B-A099-A5E0AAF48EE0}"/>
              </a:ext>
            </a:extLst>
          </p:cNvPr>
          <p:cNvSpPr/>
          <p:nvPr/>
        </p:nvSpPr>
        <p:spPr>
          <a:xfrm>
            <a:off x="3071664" y="465313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4C766FAF-C191-6F40-BDF7-97BEB0D8B656}"/>
              </a:ext>
            </a:extLst>
          </p:cNvPr>
          <p:cNvSpPr/>
          <p:nvPr/>
        </p:nvSpPr>
        <p:spPr>
          <a:xfrm>
            <a:off x="3071664" y="522920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364A95-C7F2-0A4B-AD41-791C40D520B7}"/>
              </a:ext>
            </a:extLst>
          </p:cNvPr>
          <p:cNvSpPr txBox="1"/>
          <p:nvPr/>
        </p:nvSpPr>
        <p:spPr>
          <a:xfrm>
            <a:off x="1280409" y="4274454"/>
            <a:ext cx="2141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2A9895-2658-8947-920F-9E0E156AE1F2}"/>
              </a:ext>
            </a:extLst>
          </p:cNvPr>
          <p:cNvSpPr txBox="1"/>
          <p:nvPr/>
        </p:nvSpPr>
        <p:spPr>
          <a:xfrm>
            <a:off x="1228283" y="5013176"/>
            <a:ext cx="20294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the </a:t>
            </a:r>
            <a:r>
              <a:rPr lang="en-AU" sz="1600" u="sng" dirty="0">
                <a:latin typeface="Comic Sans MS" pitchFamily="66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number of pieces</a:t>
            </a:r>
          </a:p>
        </p:txBody>
      </p:sp>
    </p:spTree>
    <p:extLst>
      <p:ext uri="{BB962C8B-B14F-4D97-AF65-F5344CB8AC3E}">
        <p14:creationId xmlns:p14="http://schemas.microsoft.com/office/powerpoint/2010/main" val="16645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541676"/>
            <a:ext cx="11104184" cy="4421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work out the fraction of pizza I have left in the examples below:</a:t>
            </a: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3664" y="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You do</a:t>
            </a:r>
          </a:p>
        </p:txBody>
      </p:sp>
      <p:pic>
        <p:nvPicPr>
          <p:cNvPr id="30" name="Picture 29" descr="pizzas.png"/>
          <p:cNvPicPr>
            <a:picLocks noChangeAspect="1"/>
          </p:cNvPicPr>
          <p:nvPr/>
        </p:nvPicPr>
        <p:blipFill>
          <a:blip r:embed="rId2" cstate="print"/>
          <a:srcRect l="62379" t="5250" r="9402" b="76900"/>
          <a:stretch>
            <a:fillRect/>
          </a:stretch>
        </p:blipFill>
        <p:spPr>
          <a:xfrm>
            <a:off x="3438383" y="2095981"/>
            <a:ext cx="1931509" cy="1728192"/>
          </a:xfrm>
          <a:prstGeom prst="rect">
            <a:avLst/>
          </a:prstGeom>
        </p:spPr>
      </p:pic>
      <p:pic>
        <p:nvPicPr>
          <p:cNvPr id="31" name="Picture 30" descr="pizzas.png"/>
          <p:cNvPicPr>
            <a:picLocks noChangeAspect="1"/>
          </p:cNvPicPr>
          <p:nvPr/>
        </p:nvPicPr>
        <p:blipFill>
          <a:blip r:embed="rId2" cstate="print"/>
          <a:srcRect l="62441" t="24642" r="11259" b="56020"/>
          <a:stretch>
            <a:fillRect/>
          </a:stretch>
        </p:blipFill>
        <p:spPr>
          <a:xfrm>
            <a:off x="3438382" y="3968189"/>
            <a:ext cx="1800200" cy="1872208"/>
          </a:xfrm>
          <a:prstGeom prst="rect">
            <a:avLst/>
          </a:prstGeom>
        </p:spPr>
      </p:pic>
      <p:pic>
        <p:nvPicPr>
          <p:cNvPr id="32" name="Picture 31" descr="pizzas.png"/>
          <p:cNvPicPr>
            <a:picLocks noChangeAspect="1"/>
          </p:cNvPicPr>
          <p:nvPr/>
        </p:nvPicPr>
        <p:blipFill>
          <a:blip r:embed="rId2" cstate="print"/>
          <a:srcRect l="36141" t="24642" r="38611" b="56020"/>
          <a:stretch>
            <a:fillRect/>
          </a:stretch>
        </p:blipFill>
        <p:spPr>
          <a:xfrm>
            <a:off x="6750750" y="1951965"/>
            <a:ext cx="1728192" cy="1872208"/>
          </a:xfrm>
          <a:prstGeom prst="rect">
            <a:avLst/>
          </a:prstGeom>
        </p:spPr>
      </p:pic>
      <p:pic>
        <p:nvPicPr>
          <p:cNvPr id="33" name="Picture 32" descr="pizzas.png"/>
          <p:cNvPicPr>
            <a:picLocks noChangeAspect="1"/>
          </p:cNvPicPr>
          <p:nvPr/>
        </p:nvPicPr>
        <p:blipFill>
          <a:blip r:embed="rId2" cstate="print"/>
          <a:srcRect l="62441" t="46038" r="12311" b="36854"/>
          <a:stretch>
            <a:fillRect/>
          </a:stretch>
        </p:blipFill>
        <p:spPr>
          <a:xfrm>
            <a:off x="6750750" y="4112205"/>
            <a:ext cx="1728192" cy="1656184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2862318" y="2167989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1.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246694" y="2167989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2.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862318" y="4184213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3.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246694" y="4256221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4.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950550" y="3222694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950550" y="3608150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238582" y="3536141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>
          <a:xfrm>
            <a:off x="8334926" y="3222694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334926" y="3608150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5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622958" y="3536141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4950550" y="5166910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950550" y="5552366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38582" y="5480357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8334926" y="5166910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7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34926" y="5552366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9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622958" y="5480357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49DB3DE-255A-9746-A1A5-0920AEA8C30D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3" grpId="0"/>
      <p:bldP spid="44" grpId="0"/>
      <p:bldP spid="46" grpId="0"/>
      <p:bldP spid="47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323" y="572671"/>
            <a:ext cx="11711354" cy="4421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draw the amount of pizza I have left, using these fractions: (the first one has been done for you)</a:t>
            </a:r>
          </a:p>
          <a:p>
            <a:pPr marL="0" indent="0" algn="ctr">
              <a:buNone/>
            </a:pPr>
            <a:endParaRPr lang="en-AU" sz="2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AU" sz="2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27568" y="95273"/>
            <a:ext cx="156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dirty="0">
                <a:latin typeface="Comic Sans MS" pitchFamily="66" charset="0"/>
              </a:rPr>
              <a:t>You do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87688" y="2636912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1.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28048" y="2636912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2.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143672" y="5085184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3.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528048" y="5157192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  <a:cs typeface="Arial" pitchFamily="34" charset="0"/>
              </a:rPr>
              <a:t>4.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75720" y="249289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75720" y="256490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75720" y="306896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32104" y="249289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32104" y="256490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032104" y="306896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75720" y="479715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75720" y="486916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75720" y="537321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32104" y="479715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032104" y="486916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032104" y="537321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27" name="Picture 26" descr="one thi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788" y="1459503"/>
            <a:ext cx="2952329" cy="295232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A7D58F2-04AA-D147-87A5-CA3E0E55D31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727154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Read the time on the clocks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D515B-4ABF-DD4A-832B-2D5CB687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10" y="2199409"/>
            <a:ext cx="2228451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A0EF6-8BA0-D741-A56F-B7081386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76" y="2186709"/>
            <a:ext cx="2228451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02451-4CC2-E54E-A264-7028DF10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2" y="2199409"/>
            <a:ext cx="2236325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32B32-2550-1744-8328-DC7B278C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33" y="2199409"/>
            <a:ext cx="2236325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BAB220-6125-234B-A480-4BA9C66B5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956" y="2199409"/>
            <a:ext cx="2228451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A4D7C3-36C5-2F4C-B8E8-EC288F330532}"/>
              </a:ext>
            </a:extLst>
          </p:cNvPr>
          <p:cNvSpPr txBox="1"/>
          <p:nvPr/>
        </p:nvSpPr>
        <p:spPr>
          <a:xfrm>
            <a:off x="581890" y="4717473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91069-E076-4E45-8CE9-E7006A307403}"/>
              </a:ext>
            </a:extLst>
          </p:cNvPr>
          <p:cNvSpPr txBox="1"/>
          <p:nvPr/>
        </p:nvSpPr>
        <p:spPr>
          <a:xfrm>
            <a:off x="2667548" y="4717473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77817-0EF1-0D4B-95CB-E7EE310D0B64}"/>
              </a:ext>
            </a:extLst>
          </p:cNvPr>
          <p:cNvSpPr txBox="1"/>
          <p:nvPr/>
        </p:nvSpPr>
        <p:spPr>
          <a:xfrm>
            <a:off x="4850276" y="4717472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ABF0E-16FE-8F4A-9018-B03745D8BDFB}"/>
              </a:ext>
            </a:extLst>
          </p:cNvPr>
          <p:cNvSpPr txBox="1"/>
          <p:nvPr/>
        </p:nvSpPr>
        <p:spPr>
          <a:xfrm>
            <a:off x="7190511" y="4717471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416D9-E8AA-AF4F-AE65-813C876E60DE}"/>
              </a:ext>
            </a:extLst>
          </p:cNvPr>
          <p:cNvSpPr txBox="1"/>
          <p:nvPr/>
        </p:nvSpPr>
        <p:spPr>
          <a:xfrm>
            <a:off x="9530746" y="4717470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092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The Magic 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15" y="1254460"/>
            <a:ext cx="11769970" cy="62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For the last question, you should have shaded your entire pizza like so:</a:t>
            </a: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means that I ate 1 WHOLE pizza. </a:t>
            </a:r>
          </a:p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       equals 1 whole</a:t>
            </a:r>
            <a:b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Anytime the numerator is the </a:t>
            </a: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same</a:t>
            </a: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as the denominator it is a magic 1 (1 whole)</a:t>
            </a:r>
          </a:p>
          <a:p>
            <a:pPr marL="0" indent="0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77832" y="2064295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77832" y="2136303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77832" y="264035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26" name="Picture 25" descr="whole.png"/>
          <p:cNvPicPr>
            <a:picLocks noChangeAspect="1"/>
          </p:cNvPicPr>
          <p:nvPr/>
        </p:nvPicPr>
        <p:blipFill>
          <a:blip r:embed="rId2" cstate="print"/>
          <a:srcRect l="22004" t="18004" r="21985" b="23985"/>
          <a:stretch>
            <a:fillRect/>
          </a:stretch>
        </p:blipFill>
        <p:spPr>
          <a:xfrm>
            <a:off x="5785944" y="1704255"/>
            <a:ext cx="2016224" cy="2088232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694438" y="4432472"/>
            <a:ext cx="864096" cy="355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94438" y="4441248"/>
            <a:ext cx="864096" cy="355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94438" y="4750122"/>
            <a:ext cx="864096" cy="355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E4CDF0-A21D-2D40-BA22-089B8173C14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8DCBDF-7736-D749-A5E0-EBE335690661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-118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Equal Parts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350" y="981020"/>
            <a:ext cx="11334750" cy="6042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Remember  in order to form a fraction, the parts need to be EQUAL. </a:t>
            </a:r>
          </a:p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Is this one-half?</a:t>
            </a:r>
          </a:p>
          <a:p>
            <a:pPr marL="0" indent="0"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indent="0"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26" name="Picture 25" descr="one half wrong.png"/>
          <p:cNvPicPr>
            <a:picLocks noChangeAspect="1"/>
          </p:cNvPicPr>
          <p:nvPr/>
        </p:nvPicPr>
        <p:blipFill>
          <a:blip r:embed="rId2" cstate="print"/>
          <a:srcRect l="24005" t="22004" r="21985" b="25986"/>
          <a:stretch>
            <a:fillRect/>
          </a:stretch>
        </p:blipFill>
        <p:spPr>
          <a:xfrm>
            <a:off x="2711624" y="2708921"/>
            <a:ext cx="1709936" cy="1646605"/>
          </a:xfrm>
          <a:prstGeom prst="rect">
            <a:avLst/>
          </a:prstGeom>
        </p:spPr>
      </p:pic>
      <p:pic>
        <p:nvPicPr>
          <p:cNvPr id="27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3356992"/>
            <a:ext cx="360040" cy="360040"/>
          </a:xfrm>
          <a:prstGeom prst="rect">
            <a:avLst/>
          </a:prstGeom>
          <a:noFill/>
        </p:spPr>
      </p:pic>
      <p:pic>
        <p:nvPicPr>
          <p:cNvPr id="28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0" y="3284985"/>
            <a:ext cx="504056" cy="494983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890120" y="2924944"/>
            <a:ext cx="1493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omic Sans MS" pitchFamily="66" charset="0"/>
              </a:rPr>
              <a:t>It is divided into 2 but it’s parts are NOT equal</a:t>
            </a:r>
          </a:p>
        </p:txBody>
      </p:sp>
      <p:pic>
        <p:nvPicPr>
          <p:cNvPr id="30" name="Picture 29" descr="one half correct.png"/>
          <p:cNvPicPr>
            <a:picLocks noChangeAspect="1"/>
          </p:cNvPicPr>
          <p:nvPr/>
        </p:nvPicPr>
        <p:blipFill>
          <a:blip r:embed="rId5" cstate="print"/>
          <a:srcRect l="23985" t="20004" r="20122" b="25985"/>
          <a:stretch>
            <a:fillRect/>
          </a:stretch>
        </p:blipFill>
        <p:spPr>
          <a:xfrm>
            <a:off x="6816080" y="2636912"/>
            <a:ext cx="1800200" cy="1739562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981200" y="4365104"/>
            <a:ext cx="8229600" cy="55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000" dirty="0">
                <a:latin typeface="Comic Sans MS" pitchFamily="66" charset="0"/>
              </a:rPr>
              <a:t>Is this one-quarter?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32" name="Picture 31" descr="one quarter wrong.png"/>
          <p:cNvPicPr>
            <a:picLocks noChangeAspect="1"/>
          </p:cNvPicPr>
          <p:nvPr/>
        </p:nvPicPr>
        <p:blipFill>
          <a:blip r:embed="rId6" cstate="print"/>
          <a:srcRect l="26005" t="20004" r="21985" b="25985"/>
          <a:stretch>
            <a:fillRect/>
          </a:stretch>
        </p:blipFill>
        <p:spPr>
          <a:xfrm>
            <a:off x="2711624" y="4941169"/>
            <a:ext cx="1656184" cy="1719883"/>
          </a:xfrm>
          <a:prstGeom prst="rect">
            <a:avLst/>
          </a:prstGeom>
        </p:spPr>
      </p:pic>
      <p:pic>
        <p:nvPicPr>
          <p:cNvPr id="33" name="Picture 32" descr="one quarter correct.png"/>
          <p:cNvPicPr>
            <a:picLocks noChangeAspect="1"/>
          </p:cNvPicPr>
          <p:nvPr/>
        </p:nvPicPr>
        <p:blipFill>
          <a:blip r:embed="rId7" cstate="print"/>
          <a:srcRect l="25000" t="20455" r="22727" b="22727"/>
          <a:stretch>
            <a:fillRect/>
          </a:stretch>
        </p:blipFill>
        <p:spPr>
          <a:xfrm>
            <a:off x="6816080" y="4862898"/>
            <a:ext cx="1728192" cy="1878470"/>
          </a:xfrm>
          <a:prstGeom prst="rect">
            <a:avLst/>
          </a:prstGeom>
        </p:spPr>
      </p:pic>
      <p:pic>
        <p:nvPicPr>
          <p:cNvPr id="38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0" y="5373217"/>
            <a:ext cx="504056" cy="494983"/>
          </a:xfrm>
          <a:prstGeom prst="rect">
            <a:avLst/>
          </a:prstGeom>
          <a:noFill/>
        </p:spPr>
      </p:pic>
      <p:pic>
        <p:nvPicPr>
          <p:cNvPr id="39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5517232"/>
            <a:ext cx="360040" cy="36004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890120" y="5229200"/>
            <a:ext cx="1493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omic Sans MS" pitchFamily="66" charset="0"/>
              </a:rPr>
              <a:t>It is divided into 4 but it’s parts are NOT equal</a:t>
            </a:r>
          </a:p>
        </p:txBody>
      </p:sp>
    </p:spTree>
    <p:extLst>
      <p:ext uri="{BB962C8B-B14F-4D97-AF65-F5344CB8AC3E}">
        <p14:creationId xmlns:p14="http://schemas.microsoft.com/office/powerpoint/2010/main" val="11578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1650" y="1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Today’s Activity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9625" y="1078522"/>
            <a:ext cx="10572750" cy="5434145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have looked at fractions as part of a whole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But fractions can also be parts of a group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will be exploring this in today’s activity</a:t>
            </a:r>
          </a:p>
          <a:p>
            <a:pPr algn="ctr">
              <a:buNone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649A5-58E7-F14D-A991-29ED6CE540C3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07169-820B-754F-33F5-2981E34F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396" y="2788766"/>
            <a:ext cx="4608635" cy="30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47528" y="1529928"/>
          <a:ext cx="6096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itchFamily="66" charset="0"/>
                        </a:rPr>
                        <a:t>Halves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itchFamily="66" charset="0"/>
                        </a:rPr>
                        <a:t>Thirds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itchFamily="66" charset="0"/>
                        </a:rPr>
                        <a:t>Quarters/Fourths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9550" y="428072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Fraction Sort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552" y="1512193"/>
            <a:ext cx="1003548" cy="8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282" y="2377455"/>
            <a:ext cx="1008112" cy="9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3" y="4437112"/>
            <a:ext cx="1049461" cy="88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232" y="5373217"/>
            <a:ext cx="1008112" cy="96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6361" y="5373217"/>
            <a:ext cx="1036419" cy="9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6360" y="2381250"/>
            <a:ext cx="969691" cy="9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36361" y="4437112"/>
            <a:ext cx="103135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93757" y="3385567"/>
            <a:ext cx="1035968" cy="10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36360" y="3371850"/>
            <a:ext cx="998265" cy="10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952B23-6C53-9849-BB10-7D9D0906DA5E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0E5197-7E3A-7A46-A4F5-902A24421E08}"/>
              </a:ext>
            </a:extLst>
          </p:cNvPr>
          <p:cNvSpPr txBox="1">
            <a:spLocks/>
          </p:cNvSpPr>
          <p:nvPr/>
        </p:nvSpPr>
        <p:spPr>
          <a:xfrm>
            <a:off x="1771650" y="1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107833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791" y="1753033"/>
            <a:ext cx="11407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Rob made cookies and put 3 cookies in 6 containers. 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many did he make altogether?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791" y="595610"/>
            <a:ext cx="999825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Solve the word problem using RUCSAC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5802E-971E-63BB-765D-356938DA845A}"/>
              </a:ext>
            </a:extLst>
          </p:cNvPr>
          <p:cNvSpPr txBox="1"/>
          <p:nvPr/>
        </p:nvSpPr>
        <p:spPr>
          <a:xfrm>
            <a:off x="868679" y="3429000"/>
            <a:ext cx="55438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ead</a:t>
            </a: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nderstand</a:t>
            </a: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C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hoose the strategy – look at vocab</a:t>
            </a:r>
            <a:endParaRPr lang="en-US" sz="2800" dirty="0">
              <a:solidFill>
                <a:srgbClr val="000000"/>
              </a:solidFill>
              <a:latin typeface="AGCanYouNotBold" charset="0"/>
              <a:ea typeface="AGCanYouNotBold" charset="0"/>
              <a:cs typeface="AGCanYouNotBold" charset="0"/>
            </a:endParaRP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olve</a:t>
            </a: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nswer</a:t>
            </a: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C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27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5976-660F-68DC-8E52-3070C021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158957"/>
            <a:ext cx="11577710" cy="307661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TEACHERS PLEASE NOTE THAT A SEESAW FOLDER HAS BEEN CREATED CALLED FRACTIONS AND ACTIVITIES HAVE BEEN ASSIGNED!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41705-703E-D731-3F6B-7B2AB6C4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9" y="3262507"/>
            <a:ext cx="3742006" cy="3436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88511-476C-8188-3FF0-C6C41DD436EC}"/>
              </a:ext>
            </a:extLst>
          </p:cNvPr>
          <p:cNvSpPr txBox="1"/>
          <p:nvPr/>
        </p:nvSpPr>
        <p:spPr>
          <a:xfrm>
            <a:off x="5233182" y="4431323"/>
            <a:ext cx="613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Students can either use whiteboards OR use this seesaw task to</a:t>
            </a:r>
          </a:p>
          <a:p>
            <a:r>
              <a:rPr lang="en-US" dirty="0"/>
              <a:t> help them with their showing their working out. </a:t>
            </a:r>
          </a:p>
        </p:txBody>
      </p:sp>
    </p:spTree>
    <p:extLst>
      <p:ext uri="{BB962C8B-B14F-4D97-AF65-F5344CB8AC3E}">
        <p14:creationId xmlns:p14="http://schemas.microsoft.com/office/powerpoint/2010/main" val="13922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3759" y="1998640"/>
            <a:ext cx="1097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fractions of groups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Know what a fraction is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common fractions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Find fractions using pictorial and written representations </a:t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1879" y="552090"/>
            <a:ext cx="4836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Fractions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D7A37-CCE6-AB4E-BEB0-54871BA23A92}"/>
              </a:ext>
            </a:extLst>
          </p:cNvPr>
          <p:cNvSpPr txBox="1"/>
          <p:nvPr/>
        </p:nvSpPr>
        <p:spPr>
          <a:xfrm>
            <a:off x="11552360" y="45566"/>
            <a:ext cx="468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607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322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504" y="993835"/>
            <a:ext cx="10607040" cy="43490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ordered 1 whole pizza from Dominos. Yum!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It has been cut into 4 equal slices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bought 1 whole chocolate bar. Yum! 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It as been cut into 6 equal slices. </a:t>
            </a:r>
          </a:p>
          <a:p>
            <a:pPr algn="ctr"/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0" y="4545225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51" y="3032979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302" y="4563528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411" y="3024641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45C21-B662-6441-ACD5-94F64C2B28D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EBDD5-D023-EA32-F441-9AB822FEA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513" y="3831075"/>
            <a:ext cx="7835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086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05521"/>
            <a:ext cx="12192000" cy="4349079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 ate 1 piece 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After eating 1 piece my mum asked me how much pizza I have left.</a:t>
            </a:r>
          </a:p>
          <a:p>
            <a:pPr algn="ctr"/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 can’t say that I have 1 whole pizza because I’ve eaten some of it!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49" y="4295526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0" y="2703497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537" y="4312231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537" y="2702021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45C21-B662-6441-ACD5-94F64C2B28D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5686E-4C63-14DD-671E-524A8F906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442" y="3869487"/>
            <a:ext cx="128270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244CA-C7CF-7BEE-6A16-8B5B62547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805" y="3888852"/>
            <a:ext cx="5842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418B30-710E-4F4A-A98A-062FB67C9E87}"/>
              </a:ext>
            </a:extLst>
          </p:cNvPr>
          <p:cNvSpPr/>
          <p:nvPr/>
        </p:nvSpPr>
        <p:spPr>
          <a:xfrm>
            <a:off x="0" y="6215504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032" y="1062172"/>
            <a:ext cx="11418168" cy="43490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 how am I meant to work this out?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I’ll use fractions!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A fraction is a PART of whole.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Here, we have a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part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a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whole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pizza and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part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a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whole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chocolate</a:t>
            </a:r>
          </a:p>
          <a:p>
            <a:pPr algn="ctr"/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34876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968" y="4570367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968" y="3022707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D985D7-DF35-8E43-AD16-2B06D2B8E475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D8AC1-86E7-7B4A-B4DF-B9ED0616F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300" y="4128202"/>
            <a:ext cx="5842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D86632-6937-4043-A1D8-B05D8F1BCFD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1131466"/>
            <a:ext cx="11150600" cy="1396752"/>
          </a:xfrm>
        </p:spPr>
        <p:txBody>
          <a:bodyPr>
            <a:no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worked out that I still had 3 out of 4 pieces left.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can write this as a fraction!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It would look like this: </a:t>
            </a:r>
          </a:p>
          <a:p>
            <a:pPr algn="ctr"/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055" y="4434655"/>
            <a:ext cx="1515442" cy="1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23" y="4434654"/>
            <a:ext cx="1547660" cy="15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64831" y="2712466"/>
            <a:ext cx="1224136" cy="90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28827" y="307318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28827" y="3577244"/>
            <a:ext cx="1224136" cy="778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260" y="2756178"/>
            <a:ext cx="20623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992" y="3505236"/>
            <a:ext cx="21665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the </a:t>
            </a:r>
            <a:r>
              <a:rPr lang="en-AU" sz="16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number of pieces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040795" y="3145196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040795" y="3721260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2128" y="2910458"/>
            <a:ext cx="1515442" cy="15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C38DB2B-0D4A-9D47-BD87-76085ABCB4B2}"/>
              </a:ext>
            </a:extLst>
          </p:cNvPr>
          <p:cNvSpPr txBox="1">
            <a:spLocks/>
          </p:cNvSpPr>
          <p:nvPr/>
        </p:nvSpPr>
        <p:spPr>
          <a:xfrm>
            <a:off x="1981200" y="108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are fractions?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721662-F4C6-2D5F-4216-089CA3CCC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858" y="2960050"/>
            <a:ext cx="1022889" cy="9418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601C1C-48B2-C915-23E9-55972E82E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897" y="2960862"/>
            <a:ext cx="4658703" cy="94186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0A8FC8-8AEC-44F6-751E-A19FC9197121}"/>
              </a:ext>
            </a:extLst>
          </p:cNvPr>
          <p:cNvSpPr txBox="1">
            <a:spLocks/>
          </p:cNvSpPr>
          <p:nvPr/>
        </p:nvSpPr>
        <p:spPr>
          <a:xfrm>
            <a:off x="8306437" y="4299065"/>
            <a:ext cx="1224136" cy="90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5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FC4036-D029-A875-A6ED-5487F139C47B}"/>
              </a:ext>
            </a:extLst>
          </p:cNvPr>
          <p:cNvSpPr txBox="1">
            <a:spLocks/>
          </p:cNvSpPr>
          <p:nvPr/>
        </p:nvSpPr>
        <p:spPr>
          <a:xfrm>
            <a:off x="8270433" y="465978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10BEE74-7F10-F859-B7CB-2D286BFE4C12}"/>
              </a:ext>
            </a:extLst>
          </p:cNvPr>
          <p:cNvSpPr txBox="1">
            <a:spLocks/>
          </p:cNvSpPr>
          <p:nvPr/>
        </p:nvSpPr>
        <p:spPr>
          <a:xfrm>
            <a:off x="8270433" y="5163843"/>
            <a:ext cx="1224136" cy="778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5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093B3F-84E6-5E57-EEBC-5C52DC5401D9}"/>
              </a:ext>
            </a:extLst>
          </p:cNvPr>
          <p:cNvSpPr txBox="1"/>
          <p:nvPr/>
        </p:nvSpPr>
        <p:spPr>
          <a:xfrm>
            <a:off x="6175866" y="4342777"/>
            <a:ext cx="20623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how 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pieces I have left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3C596-CBBB-13A2-ADBA-D17352E3BB29}"/>
              </a:ext>
            </a:extLst>
          </p:cNvPr>
          <p:cNvSpPr txBox="1"/>
          <p:nvPr/>
        </p:nvSpPr>
        <p:spPr>
          <a:xfrm>
            <a:off x="6228598" y="5091835"/>
            <a:ext cx="21665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the </a:t>
            </a:r>
            <a:r>
              <a:rPr lang="en-AU" sz="16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total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number of pieces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7E4CB7A-1455-2BEC-6F6F-4DE3E7379124}"/>
              </a:ext>
            </a:extLst>
          </p:cNvPr>
          <p:cNvSpPr/>
          <p:nvPr/>
        </p:nvSpPr>
        <p:spPr>
          <a:xfrm>
            <a:off x="7982401" y="4731795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8C16109C-ABB9-160C-B3D7-1345638A5515}"/>
              </a:ext>
            </a:extLst>
          </p:cNvPr>
          <p:cNvSpPr/>
          <p:nvPr/>
        </p:nvSpPr>
        <p:spPr>
          <a:xfrm>
            <a:off x="7982401" y="5307859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B94D5C7F-FB65-3B23-6294-B89115993E05}"/>
              </a:ext>
            </a:extLst>
          </p:cNvPr>
          <p:cNvSpPr/>
          <p:nvPr/>
        </p:nvSpPr>
        <p:spPr>
          <a:xfrm>
            <a:off x="5508047" y="2887147"/>
            <a:ext cx="1175905" cy="1112902"/>
          </a:xfrm>
          <a:prstGeom prst="noSmoking">
            <a:avLst>
              <a:gd name="adj" fmla="val 111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6" grpId="0"/>
      <p:bldP spid="17" grpId="0" animBg="1"/>
      <p:bldP spid="18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1091</Words>
  <Application>Microsoft Macintosh PowerPoint</Application>
  <PresentationFormat>Widescreen</PresentationFormat>
  <Paragraphs>338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AGCanYouNotBold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TEACHERS PLEASE NOTE THAT A SEESAW FOLDER HAS BEEN CREATED CALLED FRACTIONS AND ACTIVITIES HAVE BEEN ASSIGNED! </vt:lpstr>
      <vt:lpstr>PowerPoint Presentation</vt:lpstr>
      <vt:lpstr>What are fractions?</vt:lpstr>
      <vt:lpstr>What are fractions?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fractions?</vt:lpstr>
      <vt:lpstr>PowerPoint Presentation</vt:lpstr>
      <vt:lpstr>PowerPoint Presentation</vt:lpstr>
      <vt:lpstr>The Magic 1</vt:lpstr>
      <vt:lpstr>Equal Parts </vt:lpstr>
      <vt:lpstr>Today’s Activity</vt:lpstr>
      <vt:lpstr>Fraction Sort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HARVIE Samantha [Woodlands Primary School]</dc:creator>
  <cp:lastModifiedBy>HARVIE Samantha [Woodlands Primary School]</cp:lastModifiedBy>
  <cp:revision>1</cp:revision>
  <dcterms:created xsi:type="dcterms:W3CDTF">2022-08-18T03:31:22Z</dcterms:created>
  <dcterms:modified xsi:type="dcterms:W3CDTF">2022-08-18T03:40:07Z</dcterms:modified>
</cp:coreProperties>
</file>