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38" r:id="rId3"/>
    <p:sldId id="439" r:id="rId4"/>
    <p:sldId id="437" r:id="rId5"/>
    <p:sldId id="301" r:id="rId6"/>
    <p:sldId id="296" r:id="rId7"/>
    <p:sldId id="283" r:id="rId8"/>
    <p:sldId id="284" r:id="rId9"/>
    <p:sldId id="285" r:id="rId10"/>
    <p:sldId id="286" r:id="rId11"/>
    <p:sldId id="287" r:id="rId12"/>
    <p:sldId id="288" r:id="rId13"/>
    <p:sldId id="302" r:id="rId14"/>
    <p:sldId id="303" r:id="rId15"/>
    <p:sldId id="304" r:id="rId16"/>
    <p:sldId id="300" r:id="rId17"/>
    <p:sldId id="305" r:id="rId18"/>
    <p:sldId id="30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34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66857-6565-5A17-9DE0-E72489B24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BB2BDC-AEAE-0507-925F-7EC2970BF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D4137-E66F-62A4-BC55-115D20AF1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9716-EAA2-8A47-A7D0-F31DC86A75BD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5D4-BFB1-DCD8-70CF-A06247264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82497-36C8-A89A-5FB5-D76000FFC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AEBD-D7CA-744C-85AF-B4746617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1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F7069-C0D9-CBC9-6F5F-70D743993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87210-4633-E67E-0EF6-48ADFA65F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82D80-F1AF-3018-73D7-22AF2AE7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9716-EAA2-8A47-A7D0-F31DC86A75BD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ECD1B-65CF-BB9C-2BBD-A3856DFA0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EEEC5-76C2-EC22-F624-EFDAB796A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AEBD-D7CA-744C-85AF-B4746617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6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C8D1FE-6BBA-28C9-7A38-3E42E2CF29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09D1A-9BF5-8606-1702-190921C05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F33EA-0592-26C6-26EF-80354047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9716-EAA2-8A47-A7D0-F31DC86A75BD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36A5E-753C-BB3A-B024-E741320BC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020D3-C6AF-FC76-C646-FCC8039E3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AEBD-D7CA-744C-85AF-B4746617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9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D37B7-2DE3-88D3-C5E2-B1C894CA0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0B8F5-1B8A-67EC-B54B-923F8622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5B0E9-0A62-7483-859A-1AEAF247D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9716-EAA2-8A47-A7D0-F31DC86A75BD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8BF09-434A-3094-B08B-E193F1DDA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D266C-6A1E-B41E-D39D-F6BBDD7C2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AEBD-D7CA-744C-85AF-B4746617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5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967DB-622B-E28C-D0E1-27AC00C28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8B43C-3BE9-84ED-981D-07DEDD89F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D78BE-6E47-6710-3F6C-D0DB8A4FA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9716-EAA2-8A47-A7D0-F31DC86A75BD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8DC10-FCA7-0CD8-A466-F83569648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472A9-9F46-1150-AFC5-FAB6CE78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AEBD-D7CA-744C-85AF-B4746617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5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3FBDC-60BF-E0AD-444C-140DCAAE2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0C7AE-13C4-4564-CA89-E2297E344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00BEC-9396-16CF-8017-3AE5DF78A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1397F-F652-90E6-55CF-C37FC9312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9716-EAA2-8A47-A7D0-F31DC86A75BD}" type="datetimeFigureOut">
              <a:rPr lang="en-US" smtClean="0"/>
              <a:t>8/18/22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4D03C-9A50-CCD0-BCCA-8313BDDCC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85D7D-9C28-8E9F-644C-6D0CA6C4A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AEBD-D7CA-744C-85AF-B4746617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3C9E0-FC32-3403-3C82-B84C93D0A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C5227-B804-F7D1-9C2F-BC0529B85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9EFD4E-BCE4-B477-EF0F-0E2A71589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F09ADF-722B-111A-DB92-E5BA8CC2A6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F321B5-FEFD-AB43-6A88-66DB8A368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B27823-E9E6-3BA0-7F1F-C520E091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9716-EAA2-8A47-A7D0-F31DC86A75BD}" type="datetimeFigureOut">
              <a:rPr lang="en-US" smtClean="0"/>
              <a:t>8/18/22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FBA5AB-C6AB-C60E-4CDD-6F334A5B8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46891C-7029-C273-F730-5189CC37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AEBD-D7CA-744C-85AF-B4746617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BE0B4-BBAB-5734-BAB0-EC7E1F2C1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882528-4E6F-71DF-5E82-B40829B7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9716-EAA2-8A47-A7D0-F31DC86A75BD}" type="datetimeFigureOut">
              <a:rPr lang="en-US" smtClean="0"/>
              <a:t>8/18/22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3C44C-CDBF-BD2F-DB50-FD522E44A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81B98-C03F-9F1D-5CBE-933F23519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AEBD-D7CA-744C-85AF-B4746617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1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EAB33-A8AE-97B4-F444-DE6E72AC6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9716-EAA2-8A47-A7D0-F31DC86A75BD}" type="datetimeFigureOut">
              <a:rPr lang="en-US" smtClean="0"/>
              <a:t>8/18/22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783AB-9395-3434-602F-49BC0E2D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E4C364-9F57-C6C8-F67F-D0DB94969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AEBD-D7CA-744C-85AF-B4746617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7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DC3F1-B5D1-04F8-B827-6121DC5A4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1ED38-B510-B77C-D4D2-887C59CEF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4B2A9-F654-1139-E960-1A91841D1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1E91F-4E86-C012-62CB-6FD0D86AA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9716-EAA2-8A47-A7D0-F31DC86A75BD}" type="datetimeFigureOut">
              <a:rPr lang="en-US" smtClean="0"/>
              <a:t>8/18/22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A3162-0C1B-FA36-6502-87B68C025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B2580-2BF2-7939-3489-C9358E6B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AEBD-D7CA-744C-85AF-B4746617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4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0FCA0-E207-56CB-8B49-8D1A18D79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F16748-3C69-1CD5-66E8-7BD391784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F0813-B324-00DF-86E6-3F32379F1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ED8F5-085C-3CDF-7C47-FAACBD462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9716-EAA2-8A47-A7D0-F31DC86A75BD}" type="datetimeFigureOut">
              <a:rPr lang="en-US" smtClean="0"/>
              <a:t>8/18/22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F973F-6440-C9D3-D019-782FB6AB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CFAAC-BFD7-29AA-B804-61033A81D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AEBD-D7CA-744C-85AF-B4746617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9E7E40-8E32-0D26-CEE2-71AF4429F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B4F88-D42C-5BC7-7C98-592F70E65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C3F0F-73D3-358C-6BDC-04FD7C004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19716-EAA2-8A47-A7D0-F31DC86A75BD}" type="datetimeFigureOut">
              <a:rPr lang="en-US" smtClean="0"/>
              <a:t>8/18/22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A732C-A0AC-45E7-10F0-26F3A7E0D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E8993-8B7F-4A53-5BEE-2B55D3BF8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AEBD-D7CA-744C-85AF-B4746617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3DD93-9BC7-398A-3DB4-6AB02219E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WARM UP </a:t>
            </a:r>
          </a:p>
        </p:txBody>
      </p:sp>
    </p:spTree>
    <p:extLst>
      <p:ext uri="{BB962C8B-B14F-4D97-AF65-F5344CB8AC3E}">
        <p14:creationId xmlns:p14="http://schemas.microsoft.com/office/powerpoint/2010/main" val="2508601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9550" y="1160367"/>
            <a:ext cx="11715750" cy="4925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Use your mini-whiteboards to tell me which of the shapes below have equal parts and can therefore be written as a fraction: </a:t>
            </a:r>
          </a:p>
          <a:p>
            <a:pPr marL="0" indent="0">
              <a:buNone/>
            </a:pPr>
            <a:endParaRPr lang="en-AU" sz="2000" dirty="0">
              <a:latin typeface="Comic Sans MS" pitchFamily="66" charset="0"/>
            </a:endParaRPr>
          </a:p>
          <a:p>
            <a:pPr marL="0" indent="0">
              <a:buNone/>
            </a:pPr>
            <a:endParaRPr lang="en-AU" sz="2000" dirty="0">
              <a:latin typeface="Comic Sans MS" pitchFamily="66" charset="0"/>
            </a:endParaRPr>
          </a:p>
          <a:p>
            <a:pPr marL="0" indent="0">
              <a:buNone/>
            </a:pPr>
            <a:endParaRPr lang="en-AU" sz="2000" dirty="0">
              <a:latin typeface="Comic Sans MS" pitchFamily="66" charset="0"/>
            </a:endParaRPr>
          </a:p>
          <a:p>
            <a:pPr marL="0" indent="0">
              <a:buNone/>
            </a:pPr>
            <a:endParaRPr lang="en-AU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en-AU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AU" sz="2400" dirty="0">
                <a:latin typeface="Comic Sans MS" pitchFamily="66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45180" y="93657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You do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355504" y="3637239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A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5371728" y="3637239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B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7459960" y="3637239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C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355504" y="5581455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D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5371728" y="5581455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E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7603976" y="5581455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000" dirty="0">
                <a:latin typeface="Comic Sans MS" pitchFamily="66" charset="0"/>
                <a:cs typeface="Arial" pitchFamily="34" charset="0"/>
              </a:rPr>
              <a:t>F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pic>
        <p:nvPicPr>
          <p:cNvPr id="44" name="Picture 43" descr="chocol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68956" y="2197079"/>
            <a:ext cx="5431165" cy="3282312"/>
          </a:xfrm>
          <a:prstGeom prst="rect">
            <a:avLst/>
          </a:prstGeom>
        </p:spPr>
      </p:pic>
      <p:pic>
        <p:nvPicPr>
          <p:cNvPr id="45" name="Picture 2" descr="http://www.pngall.com/wp-content/uploads/2016/04/Red-Cross-Mark-PNG-180x1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3816" y="3637239"/>
            <a:ext cx="360040" cy="360040"/>
          </a:xfrm>
          <a:prstGeom prst="rect">
            <a:avLst/>
          </a:prstGeom>
          <a:noFill/>
        </p:spPr>
      </p:pic>
      <p:pic>
        <p:nvPicPr>
          <p:cNvPr id="46" name="Picture 4" descr="https://upload.wikimedia.org/wikipedia/en/e/e4/Green_tic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24056" y="3637240"/>
            <a:ext cx="360040" cy="353559"/>
          </a:xfrm>
          <a:prstGeom prst="rect">
            <a:avLst/>
          </a:prstGeom>
          <a:noFill/>
        </p:spPr>
      </p:pic>
      <p:pic>
        <p:nvPicPr>
          <p:cNvPr id="47" name="Picture 2" descr="http://www.pngall.com/wp-content/uploads/2016/04/Red-Cross-Mark-PNG-180x1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8072" y="5581455"/>
            <a:ext cx="360040" cy="360040"/>
          </a:xfrm>
          <a:prstGeom prst="rect">
            <a:avLst/>
          </a:prstGeom>
          <a:noFill/>
        </p:spPr>
      </p:pic>
      <p:pic>
        <p:nvPicPr>
          <p:cNvPr id="48" name="Picture 4" descr="https://upload.wikimedia.org/wikipedia/en/e/e4/Green_tic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9600" y="5581456"/>
            <a:ext cx="360040" cy="353559"/>
          </a:xfrm>
          <a:prstGeom prst="rect">
            <a:avLst/>
          </a:prstGeom>
          <a:noFill/>
        </p:spPr>
      </p:pic>
      <p:pic>
        <p:nvPicPr>
          <p:cNvPr id="49" name="Picture 4" descr="https://upload.wikimedia.org/wikipedia/en/e/e4/Green_tic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5824" y="5581456"/>
            <a:ext cx="360040" cy="353559"/>
          </a:xfrm>
          <a:prstGeom prst="rect">
            <a:avLst/>
          </a:prstGeom>
          <a:noFill/>
        </p:spPr>
      </p:pic>
      <p:pic>
        <p:nvPicPr>
          <p:cNvPr id="50" name="Picture 2" descr="http://www.pngall.com/wp-content/uploads/2016/04/Red-Cross-Mark-PNG-180x1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7592" y="3637239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6BF5A9B-311B-FC41-9916-6D32B03BC4EC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E622EC-B36C-ED42-9F83-6950A474E7F7}"/>
              </a:ext>
            </a:extLst>
          </p:cNvPr>
          <p:cNvSpPr txBox="1"/>
          <p:nvPr/>
        </p:nvSpPr>
        <p:spPr>
          <a:xfrm>
            <a:off x="402415" y="247546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Equal Parts</a:t>
            </a:r>
            <a:endParaRPr lang="en-AU" sz="4800" dirty="0">
              <a:solidFill>
                <a:srgbClr val="0070C0"/>
              </a:solidFill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53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02415" y="1078543"/>
            <a:ext cx="11599085" cy="52307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Use your mini-whiteboards to work out the fraction of chocolate I have left in the examples below:</a:t>
            </a:r>
          </a:p>
          <a:p>
            <a:pPr algn="ctr"/>
            <a:endParaRPr lang="en-AU" sz="2000" dirty="0">
              <a:latin typeface="Comic Sans MS" pitchFamily="66" charset="0"/>
            </a:endParaRPr>
          </a:p>
          <a:p>
            <a:pPr algn="ctr"/>
            <a:endParaRPr lang="en-AU" sz="2000" dirty="0">
              <a:latin typeface="Comic Sans MS" pitchFamily="66" charset="0"/>
            </a:endParaRPr>
          </a:p>
          <a:p>
            <a:pPr algn="ctr"/>
            <a:endParaRPr lang="en-AU" sz="2000" dirty="0">
              <a:latin typeface="Comic Sans MS" pitchFamily="66" charset="0"/>
            </a:endParaRPr>
          </a:p>
          <a:p>
            <a:pPr algn="ctr">
              <a:buNone/>
            </a:pPr>
            <a:endParaRPr lang="en-AU" sz="2000" dirty="0">
              <a:latin typeface="Comic Sans MS" pitchFamily="66" charset="0"/>
            </a:endParaRPr>
          </a:p>
          <a:p>
            <a:pPr algn="ctr">
              <a:buNone/>
            </a:pPr>
            <a:endParaRPr lang="en-AU" sz="2400" dirty="0">
              <a:latin typeface="Comic Sans MS" pitchFamily="66" charset="0"/>
            </a:endParaRPr>
          </a:p>
          <a:p>
            <a:pPr algn="ctr">
              <a:buNone/>
            </a:pPr>
            <a:endParaRPr lang="en-AU" sz="2400" dirty="0">
              <a:latin typeface="Comic Sans MS" pitchFamily="66" charset="0"/>
            </a:endParaRPr>
          </a:p>
          <a:p>
            <a:pPr algn="ctr">
              <a:buNone/>
            </a:pPr>
            <a:r>
              <a:rPr lang="en-AU" sz="2400" dirty="0">
                <a:latin typeface="Comic Sans MS" pitchFamily="66" charset="0"/>
              </a:rPr>
              <a:t> </a:t>
            </a:r>
            <a:endParaRPr lang="en-AU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08368" y="116633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AU" sz="1400" dirty="0">
                <a:latin typeface="Comic Sans MS" pitchFamily="66" charset="0"/>
              </a:rPr>
              <a:t>You do</a:t>
            </a:r>
          </a:p>
        </p:txBody>
      </p:sp>
      <p:pic>
        <p:nvPicPr>
          <p:cNvPr id="16" name="Picture 15" descr="chocolate1.png"/>
          <p:cNvPicPr>
            <a:picLocks noChangeAspect="1"/>
          </p:cNvPicPr>
          <p:nvPr/>
        </p:nvPicPr>
        <p:blipFill>
          <a:blip r:embed="rId2" cstate="print"/>
          <a:srcRect t="53416" r="73255"/>
          <a:stretch>
            <a:fillRect/>
          </a:stretch>
        </p:blipFill>
        <p:spPr>
          <a:xfrm>
            <a:off x="3859260" y="2203147"/>
            <a:ext cx="1512168" cy="1591767"/>
          </a:xfrm>
          <a:prstGeom prst="rect">
            <a:avLst/>
          </a:prstGeom>
        </p:spPr>
      </p:pic>
      <p:pic>
        <p:nvPicPr>
          <p:cNvPr id="17" name="Picture 16" descr="chocolate1.png"/>
          <p:cNvPicPr>
            <a:picLocks noChangeAspect="1"/>
          </p:cNvPicPr>
          <p:nvPr/>
        </p:nvPicPr>
        <p:blipFill>
          <a:blip r:embed="rId2" cstate="print"/>
          <a:srcRect l="67499" t="-2" r="-2716" b="53869"/>
          <a:stretch>
            <a:fillRect/>
          </a:stretch>
        </p:blipFill>
        <p:spPr>
          <a:xfrm>
            <a:off x="3571228" y="4435395"/>
            <a:ext cx="1728192" cy="1368152"/>
          </a:xfrm>
          <a:prstGeom prst="rect">
            <a:avLst/>
          </a:prstGeom>
        </p:spPr>
      </p:pic>
      <p:pic>
        <p:nvPicPr>
          <p:cNvPr id="18" name="Picture 17" descr="chocolate1.png"/>
          <p:cNvPicPr>
            <a:picLocks noChangeAspect="1"/>
          </p:cNvPicPr>
          <p:nvPr/>
        </p:nvPicPr>
        <p:blipFill>
          <a:blip r:embed="rId2" cstate="print"/>
          <a:srcRect l="28018" t="53416" r="35048"/>
          <a:stretch>
            <a:fillRect/>
          </a:stretch>
        </p:blipFill>
        <p:spPr>
          <a:xfrm>
            <a:off x="7099620" y="2203148"/>
            <a:ext cx="2088232" cy="1591767"/>
          </a:xfrm>
          <a:prstGeom prst="rect">
            <a:avLst/>
          </a:prstGeom>
        </p:spPr>
      </p:pic>
      <p:pic>
        <p:nvPicPr>
          <p:cNvPr id="19" name="Picture 18" descr="chocolate3.png"/>
          <p:cNvPicPr>
            <a:picLocks noChangeAspect="1"/>
          </p:cNvPicPr>
          <p:nvPr/>
        </p:nvPicPr>
        <p:blipFill>
          <a:blip r:embed="rId3" cstate="print"/>
          <a:srcRect l="27880" t="60700" r="33968"/>
          <a:stretch>
            <a:fillRect/>
          </a:stretch>
        </p:blipFill>
        <p:spPr>
          <a:xfrm>
            <a:off x="7099620" y="4435396"/>
            <a:ext cx="2232248" cy="1389647"/>
          </a:xfrm>
          <a:prstGeom prst="rect">
            <a:avLst/>
          </a:prstGeom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3139180" y="2347163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1.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523556" y="2347163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2.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139180" y="4363387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3.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6523556" y="4435395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  <a:cs typeface="Arial" pitchFamily="34" charset="0"/>
              </a:rPr>
              <a:t>4.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227412" y="3401868"/>
            <a:ext cx="936104" cy="3854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8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227412" y="3787324"/>
            <a:ext cx="936104" cy="3854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8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515444" y="3715315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>
          <a:xfrm>
            <a:off x="9043836" y="3401868"/>
            <a:ext cx="936104" cy="3854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5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9043836" y="3787324"/>
            <a:ext cx="936104" cy="3854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8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9331868" y="3715315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ontent Placeholder 2"/>
          <p:cNvSpPr txBox="1">
            <a:spLocks/>
          </p:cNvSpPr>
          <p:nvPr/>
        </p:nvSpPr>
        <p:spPr>
          <a:xfrm>
            <a:off x="5227412" y="5346084"/>
            <a:ext cx="936104" cy="3854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1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227412" y="5731540"/>
            <a:ext cx="936104" cy="3854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2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515444" y="5659531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>
          <a:xfrm>
            <a:off x="9259860" y="5346084"/>
            <a:ext cx="936104" cy="3854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2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9259860" y="5731540"/>
            <a:ext cx="936104" cy="3854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8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9547892" y="5659531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67916" y="3345024"/>
            <a:ext cx="2305888" cy="240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1600" dirty="0">
                <a:latin typeface="AGCanYouNotBold" panose="02000803000000000000" pitchFamily="2" charset="0"/>
                <a:ea typeface="AGCanYouNotBold" panose="02000803000000000000" pitchFamily="2" charset="0"/>
              </a:rPr>
              <a:t>Remember – the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AU" sz="1600" b="1" dirty="0">
                <a:latin typeface="AGCanYouNotBold" panose="02000803000000000000" pitchFamily="2" charset="0"/>
                <a:ea typeface="AGCanYouNotBold" panose="02000803000000000000" pitchFamily="2" charset="0"/>
              </a:rPr>
              <a:t>denominator</a:t>
            </a:r>
            <a:r>
              <a:rPr lang="en-AU" sz="1600" dirty="0">
                <a:latin typeface="AGCanYouNotBold" panose="02000803000000000000" pitchFamily="2" charset="0"/>
                <a:ea typeface="AGCanYouNotBold" panose="02000803000000000000" pitchFamily="2" charset="0"/>
              </a:rPr>
              <a:t>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AU" sz="1600" dirty="0">
                <a:latin typeface="AGCanYouNotBold" panose="02000803000000000000" pitchFamily="2" charset="0"/>
                <a:ea typeface="AGCanYouNotBold" panose="02000803000000000000" pitchFamily="2" charset="0"/>
              </a:rPr>
              <a:t>(bottom number) is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AU" sz="1600" dirty="0">
                <a:latin typeface="AGCanYouNotBold" panose="02000803000000000000" pitchFamily="2" charset="0"/>
                <a:ea typeface="AGCanYouNotBold" panose="02000803000000000000" pitchFamily="2" charset="0"/>
              </a:rPr>
              <a:t>the </a:t>
            </a:r>
            <a:r>
              <a:rPr lang="en-AU" sz="1600" u="sng" dirty="0">
                <a:latin typeface="AGCanYouNotBold" panose="02000803000000000000" pitchFamily="2" charset="0"/>
                <a:ea typeface="AGCanYouNotBold" panose="02000803000000000000" pitchFamily="2" charset="0"/>
              </a:rPr>
              <a:t>total</a:t>
            </a:r>
            <a:r>
              <a:rPr lang="en-AU" sz="1600" dirty="0">
                <a:latin typeface="AGCanYouNotBold" panose="02000803000000000000" pitchFamily="2" charset="0"/>
                <a:ea typeface="AGCanYouNotBold" panose="02000803000000000000" pitchFamily="2" charset="0"/>
              </a:rPr>
              <a:t> number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AU" sz="1600" dirty="0">
                <a:latin typeface="AGCanYouNotBold" panose="02000803000000000000" pitchFamily="2" charset="0"/>
                <a:ea typeface="AGCanYouNotBold" panose="02000803000000000000" pitchFamily="2" charset="0"/>
              </a:rPr>
              <a:t> of parts we have –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AU" sz="1600" dirty="0">
                <a:latin typeface="AGCanYouNotBold" panose="02000803000000000000" pitchFamily="2" charset="0"/>
                <a:ea typeface="AGCanYouNotBold" panose="02000803000000000000" pitchFamily="2" charset="0"/>
              </a:rPr>
              <a:t>in this case the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AU" sz="1600" dirty="0">
                <a:latin typeface="AGCanYouNotBold" panose="02000803000000000000" pitchFamily="2" charset="0"/>
                <a:ea typeface="AGCanYouNotBold" panose="02000803000000000000" pitchFamily="2" charset="0"/>
              </a:rPr>
              <a:t>total number of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AU" sz="1600" dirty="0">
                <a:latin typeface="AGCanYouNotBold" panose="02000803000000000000" pitchFamily="2" charset="0"/>
                <a:ea typeface="AGCanYouNotBold" panose="02000803000000000000" pitchFamily="2" charset="0"/>
              </a:rPr>
              <a:t>chocolate pieces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C45D2E-FC12-D243-AE13-6AE4D80E7B02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77E2503-7859-A244-9B6D-FF32CA9171BC}"/>
              </a:ext>
            </a:extLst>
          </p:cNvPr>
          <p:cNvSpPr txBox="1"/>
          <p:nvPr/>
        </p:nvSpPr>
        <p:spPr>
          <a:xfrm>
            <a:off x="402415" y="247546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fractions</a:t>
            </a:r>
            <a:endParaRPr lang="en-AU" sz="4800" dirty="0">
              <a:solidFill>
                <a:srgbClr val="0070C0"/>
              </a:solidFill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87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35" grpId="0"/>
      <p:bldP spid="36" grpId="0"/>
      <p:bldP spid="41" grpId="0"/>
      <p:bldP spid="42" grpId="0"/>
      <p:bldP spid="44" grpId="0"/>
      <p:bldP spid="45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894" y="1422276"/>
            <a:ext cx="4823842" cy="32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4BEEACA-1832-934F-9A99-868BD827AA50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B3B74C-8855-F348-94F9-6EA28469506F}"/>
              </a:ext>
            </a:extLst>
          </p:cNvPr>
          <p:cNvSpPr txBox="1"/>
          <p:nvPr/>
        </p:nvSpPr>
        <p:spPr>
          <a:xfrm>
            <a:off x="402415" y="247546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I have, who has…</a:t>
            </a:r>
            <a:endParaRPr lang="en-AU" sz="4800" dirty="0">
              <a:solidFill>
                <a:srgbClr val="0070C0"/>
              </a:solidFill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85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DD10C4-474D-9243-8CD0-C18751A85E05}"/>
              </a:ext>
            </a:extLst>
          </p:cNvPr>
          <p:cNvSpPr txBox="1"/>
          <p:nvPr/>
        </p:nvSpPr>
        <p:spPr>
          <a:xfrm>
            <a:off x="609600" y="399379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Ordering Fractions</a:t>
            </a:r>
            <a:endParaRPr lang="en-AU" sz="4800" dirty="0">
              <a:solidFill>
                <a:srgbClr val="0070C0"/>
              </a:solidFill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3106FD-5A25-1148-8A8E-690679E09CFC}"/>
              </a:ext>
            </a:extLst>
          </p:cNvPr>
          <p:cNvSpPr/>
          <p:nvPr/>
        </p:nvSpPr>
        <p:spPr>
          <a:xfrm>
            <a:off x="453655" y="1308458"/>
            <a:ext cx="11738345" cy="4780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0000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A unit fraction is any fraction with a numerator of 1. Unit fractions represent one piece of a whole.</a:t>
            </a:r>
          </a:p>
          <a:p>
            <a:pPr fontAlgn="base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0000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One half, one third and one quarter are all examples of unit fractions.</a:t>
            </a:r>
          </a:p>
          <a:p>
            <a:pPr fontAlgn="base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0000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When ordering unit fractions from smallest to largest (or vice versa), there is one simple rule to help you.</a:t>
            </a:r>
          </a:p>
          <a:p>
            <a:br>
              <a:rPr lang="en-AU" sz="3200" b="0" dirty="0"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</a:br>
            <a:br>
              <a:rPr lang="en-AU" sz="3200" b="0" dirty="0"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</a:br>
            <a:endParaRPr lang="en-AU" sz="32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51D631-6A98-0544-B04E-B8F92D273C31}"/>
              </a:ext>
            </a:extLst>
          </p:cNvPr>
          <p:cNvSpPr/>
          <p:nvPr/>
        </p:nvSpPr>
        <p:spPr>
          <a:xfrm>
            <a:off x="0" y="4782843"/>
            <a:ext cx="12191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i="1" dirty="0">
                <a:solidFill>
                  <a:srgbClr val="00B05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The larger the denominator, </a:t>
            </a:r>
          </a:p>
          <a:p>
            <a:pPr algn="ctr"/>
            <a:r>
              <a:rPr lang="en-AU" sz="3600" i="1" dirty="0">
                <a:solidFill>
                  <a:srgbClr val="00B05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the smaller the unit fraction.</a:t>
            </a:r>
            <a:endParaRPr lang="en-AU" sz="3600" b="0" dirty="0"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pPr algn="ctr"/>
            <a:br>
              <a:rPr lang="en-AU" sz="3600" dirty="0">
                <a:latin typeface="AGCanYouNotBold" panose="02000803000000000000" pitchFamily="2" charset="0"/>
                <a:ea typeface="AGCanYouNotBold" panose="02000803000000000000" pitchFamily="2" charset="0"/>
              </a:rPr>
            </a:br>
            <a:endParaRPr lang="en-AU" sz="36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31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DD10C4-474D-9243-8CD0-C18751A85E05}"/>
              </a:ext>
            </a:extLst>
          </p:cNvPr>
          <p:cNvSpPr txBox="1"/>
          <p:nvPr/>
        </p:nvSpPr>
        <p:spPr>
          <a:xfrm>
            <a:off x="609600" y="399379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Ordering Fractions</a:t>
            </a:r>
            <a:endParaRPr lang="en-AU" sz="4800" dirty="0">
              <a:solidFill>
                <a:srgbClr val="0070C0"/>
              </a:solidFill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5006C5-FE1A-4243-B861-9ADAEAF25E23}"/>
              </a:ext>
            </a:extLst>
          </p:cNvPr>
          <p:cNvSpPr/>
          <p:nvPr/>
        </p:nvSpPr>
        <p:spPr>
          <a:xfrm>
            <a:off x="2149369" y="1230376"/>
            <a:ext cx="86181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>
                <a:solidFill>
                  <a:srgbClr val="00000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Let’s use these circles to demonstrate this rule.</a:t>
            </a:r>
            <a:endParaRPr lang="en-AU" sz="2400" b="0" dirty="0"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br>
              <a:rPr lang="en-AU" dirty="0"/>
            </a:br>
            <a:endParaRPr lang="en-AU" dirty="0"/>
          </a:p>
        </p:txBody>
      </p:sp>
      <p:pic>
        <p:nvPicPr>
          <p:cNvPr id="1036" name="Picture 12" descr="https://lh5.googleusercontent.com/QPz4ZZV7WOTYvAUPKJc4JxePIO9dBvYqBgiCCyEejK0SKrSiG2Mi4Dx3HzQPqwrAWcz77yDG1omUE_MWnBmsnBoW44Y2e4qfGJfAJNdnB5vDB01SOOZX8gnCawGl9p-SwhVdNm9ztRs7tY612g">
            <a:extLst>
              <a:ext uri="{FF2B5EF4-FFF2-40B4-BE49-F238E27FC236}">
                <a16:creationId xmlns:a16="http://schemas.microsoft.com/office/drawing/2014/main" id="{908FB117-6967-C447-8FB4-D5F718F44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19" y="1812065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lh4.googleusercontent.com/hcwbJzrVyPRs6q2gX-VTVWYD3ppqcSOKlNDgtpY5d_Z-MSjhCeAOyv9ATRaGuX7aT5hLCUUFoKSb7mKsGwUf5Sk3Utpd14QIo80d1WzWgX5AnYh76THMzm4TOYOEyFDji8GR8oCiyy_P84j4bQ">
            <a:extLst>
              <a:ext uri="{FF2B5EF4-FFF2-40B4-BE49-F238E27FC236}">
                <a16:creationId xmlns:a16="http://schemas.microsoft.com/office/drawing/2014/main" id="{A8892DB3-55AD-0144-89E2-F7F6A216C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519" y="1898856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lh3.googleusercontent.com/3OnGMo3CBCrO_tRc-uJAmSmHwqVSFGMEP80VDdeCt0ghIpVpo4MBFDcOnzDOXpBhnMCE_zANyicBCiBKhnOwruhlMKM-IBY_5ZBvZ6b2WP8DSiWUl9TkgJMFypCScxa752itpR2LHWdGEtKx7g">
            <a:extLst>
              <a:ext uri="{FF2B5EF4-FFF2-40B4-BE49-F238E27FC236}">
                <a16:creationId xmlns:a16="http://schemas.microsoft.com/office/drawing/2014/main" id="{45C04928-23F6-624D-9A20-9B0FAE89D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919" y="1775499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lh4.googleusercontent.com/KBZ_0MtP9lYhmYSJ4x9HQonHM5Aq9if_Zj2Slu2kHItMenTCJt-vxgIT0CLevYh2TlvFI0On7pDZbYURVf_WhAPtQVOnqjPu3-XtIchhhBqGQG81kR3aKsoshV2aI-k8VqTpJknN-k2sMblO_w">
            <a:extLst>
              <a:ext uri="{FF2B5EF4-FFF2-40B4-BE49-F238E27FC236}">
                <a16:creationId xmlns:a16="http://schemas.microsoft.com/office/drawing/2014/main" id="{2D5A556E-348F-D94D-833D-B1BC38681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7519" y="1812065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B2ECCC8-E101-5340-8B5F-A45DB7DD7939}"/>
              </a:ext>
            </a:extLst>
          </p:cNvPr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>
                <a:solidFill>
                  <a:srgbClr val="FF2F92"/>
                </a:solidFill>
                <a:latin typeface="Calibri" panose="020F0502020204030204" pitchFamily="34" charset="0"/>
              </a:rPr>
              <a:t> </a:t>
            </a:r>
            <a:endParaRPr lang="en-AU" b="0" dirty="0">
              <a:solidFill>
                <a:srgbClr val="FF2F92"/>
              </a:solidFill>
              <a:effectLst/>
            </a:endParaRPr>
          </a:p>
          <a:p>
            <a:br>
              <a:rPr lang="en-AU" dirty="0">
                <a:solidFill>
                  <a:srgbClr val="FF2F92"/>
                </a:solidFill>
              </a:rPr>
            </a:br>
            <a:endParaRPr lang="en-AU" dirty="0">
              <a:solidFill>
                <a:srgbClr val="FF2F9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1A8186-28BB-8948-ADE6-B3C9691B096A}"/>
              </a:ext>
            </a:extLst>
          </p:cNvPr>
          <p:cNvSpPr txBox="1"/>
          <p:nvPr/>
        </p:nvSpPr>
        <p:spPr>
          <a:xfrm>
            <a:off x="1165617" y="3698856"/>
            <a:ext cx="1967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u="sng" dirty="0">
                <a:latin typeface="AGCanYouNotBold" panose="02000803000000000000" pitchFamily="2" charset="0"/>
                <a:ea typeface="AGCanYouNotBold" panose="02000803000000000000" pitchFamily="2" charset="0"/>
              </a:rPr>
              <a:t>1</a:t>
            </a:r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 of a circle</a:t>
            </a:r>
          </a:p>
          <a:p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2</a:t>
            </a:r>
          </a:p>
          <a:p>
            <a:endParaRPr lang="en-AU" sz="20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66B49A-4C5A-0049-961A-CD6892F08ABE}"/>
              </a:ext>
            </a:extLst>
          </p:cNvPr>
          <p:cNvSpPr txBox="1"/>
          <p:nvPr/>
        </p:nvSpPr>
        <p:spPr>
          <a:xfrm>
            <a:off x="4031751" y="3688631"/>
            <a:ext cx="1967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u="sng" dirty="0">
                <a:latin typeface="AGCanYouNotBold" panose="02000803000000000000" pitchFamily="2" charset="0"/>
                <a:ea typeface="AGCanYouNotBold" panose="02000803000000000000" pitchFamily="2" charset="0"/>
              </a:rPr>
              <a:t>1</a:t>
            </a:r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 of a circle</a:t>
            </a:r>
          </a:p>
          <a:p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3</a:t>
            </a:r>
          </a:p>
          <a:p>
            <a:endParaRPr lang="en-AU" sz="20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2635F9-D154-D548-8682-2815668834EB}"/>
              </a:ext>
            </a:extLst>
          </p:cNvPr>
          <p:cNvSpPr txBox="1"/>
          <p:nvPr/>
        </p:nvSpPr>
        <p:spPr>
          <a:xfrm>
            <a:off x="6554122" y="3649870"/>
            <a:ext cx="1967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u="sng" dirty="0">
                <a:latin typeface="AGCanYouNotBold" panose="02000803000000000000" pitchFamily="2" charset="0"/>
                <a:ea typeface="AGCanYouNotBold" panose="02000803000000000000" pitchFamily="2" charset="0"/>
              </a:rPr>
              <a:t>1</a:t>
            </a:r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 of a circle</a:t>
            </a:r>
          </a:p>
          <a:p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4</a:t>
            </a:r>
          </a:p>
          <a:p>
            <a:endParaRPr lang="en-AU" sz="20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751EFA9-690B-DB4E-9F0B-5CE7D3D2FA48}"/>
              </a:ext>
            </a:extLst>
          </p:cNvPr>
          <p:cNvSpPr txBox="1"/>
          <p:nvPr/>
        </p:nvSpPr>
        <p:spPr>
          <a:xfrm>
            <a:off x="9149893" y="3630768"/>
            <a:ext cx="1967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u="sng" dirty="0">
                <a:latin typeface="AGCanYouNotBold" panose="02000803000000000000" pitchFamily="2" charset="0"/>
                <a:ea typeface="AGCanYouNotBold" panose="02000803000000000000" pitchFamily="2" charset="0"/>
              </a:rPr>
              <a:t>1</a:t>
            </a:r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 of a circle</a:t>
            </a:r>
          </a:p>
          <a:p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0373AB-86F0-3940-8C12-EEACD9D79A41}"/>
              </a:ext>
            </a:extLst>
          </p:cNvPr>
          <p:cNvSpPr/>
          <p:nvPr/>
        </p:nvSpPr>
        <p:spPr>
          <a:xfrm>
            <a:off x="2149368" y="4713172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3200" dirty="0">
                <a:solidFill>
                  <a:srgbClr val="00000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Which fraction is the smallest?</a:t>
            </a:r>
            <a:endParaRPr lang="en-AU" sz="3200" b="0" dirty="0"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br>
              <a:rPr lang="en-AU" dirty="0"/>
            </a:br>
            <a:endParaRPr lang="en-AU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BDF18E-BD4E-EF49-941B-FF0AC079BDB4}"/>
              </a:ext>
            </a:extLst>
          </p:cNvPr>
          <p:cNvGrpSpPr/>
          <p:nvPr/>
        </p:nvGrpSpPr>
        <p:grpSpPr>
          <a:xfrm>
            <a:off x="8022633" y="4452702"/>
            <a:ext cx="836630" cy="1726859"/>
            <a:chOff x="8022633" y="4452702"/>
            <a:chExt cx="836630" cy="1726859"/>
          </a:xfrm>
        </p:grpSpPr>
        <p:sp>
          <p:nvSpPr>
            <p:cNvPr id="29" name="Content Placeholder 2">
              <a:extLst>
                <a:ext uri="{FF2B5EF4-FFF2-40B4-BE49-F238E27FC236}">
                  <a16:creationId xmlns:a16="http://schemas.microsoft.com/office/drawing/2014/main" id="{B691A6A4-ED65-554F-9AF5-C2EE3C5E0309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E7FD8D-B7DE-8743-9A72-9AF685C4E431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ontent Placeholder 2">
              <a:extLst>
                <a:ext uri="{FF2B5EF4-FFF2-40B4-BE49-F238E27FC236}">
                  <a16:creationId xmlns:a16="http://schemas.microsoft.com/office/drawing/2014/main" id="{2D3654BB-89D0-DA4C-B8C4-6CD564E981A4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4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12DBF8D-FFB9-0844-A362-D04BB5201FBB}"/>
              </a:ext>
            </a:extLst>
          </p:cNvPr>
          <p:cNvSpPr/>
          <p:nvPr/>
        </p:nvSpPr>
        <p:spPr>
          <a:xfrm>
            <a:off x="453656" y="6254127"/>
            <a:ext cx="117383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i="1" dirty="0">
                <a:solidFill>
                  <a:schemeClr val="bg1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The more pieces there are, the smaller the pieces become. </a:t>
            </a:r>
            <a:endParaRPr lang="en-AU" sz="3200" b="0" dirty="0">
              <a:solidFill>
                <a:schemeClr val="bg1"/>
              </a:solidFill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359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DD10C4-474D-9243-8CD0-C18751A85E05}"/>
              </a:ext>
            </a:extLst>
          </p:cNvPr>
          <p:cNvSpPr txBox="1"/>
          <p:nvPr/>
        </p:nvSpPr>
        <p:spPr>
          <a:xfrm>
            <a:off x="609600" y="399379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Ordering Fractions</a:t>
            </a:r>
            <a:endParaRPr lang="en-AU" sz="4800" dirty="0">
              <a:solidFill>
                <a:srgbClr val="0070C0"/>
              </a:solidFill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5006C5-FE1A-4243-B861-9ADAEAF25E23}"/>
              </a:ext>
            </a:extLst>
          </p:cNvPr>
          <p:cNvSpPr/>
          <p:nvPr/>
        </p:nvSpPr>
        <p:spPr>
          <a:xfrm>
            <a:off x="2149369" y="1230376"/>
            <a:ext cx="86181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>
                <a:solidFill>
                  <a:srgbClr val="00000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Let’s use these circles to demonstrate this rule.</a:t>
            </a:r>
            <a:endParaRPr lang="en-AU" sz="2400" b="0" dirty="0">
              <a:effectLst/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br>
              <a:rPr lang="en-AU" dirty="0"/>
            </a:br>
            <a:endParaRPr lang="en-A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2ECCC8-E101-5340-8B5F-A45DB7DD7939}"/>
              </a:ext>
            </a:extLst>
          </p:cNvPr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>
                <a:solidFill>
                  <a:srgbClr val="FF2F92"/>
                </a:solidFill>
                <a:latin typeface="Calibri" panose="020F0502020204030204" pitchFamily="34" charset="0"/>
              </a:rPr>
              <a:t> </a:t>
            </a:r>
            <a:endParaRPr lang="en-AU" b="0" dirty="0">
              <a:solidFill>
                <a:srgbClr val="FF2F92"/>
              </a:solidFill>
              <a:effectLst/>
            </a:endParaRPr>
          </a:p>
          <a:p>
            <a:br>
              <a:rPr lang="en-AU" dirty="0">
                <a:solidFill>
                  <a:srgbClr val="FF2F92"/>
                </a:solidFill>
              </a:rPr>
            </a:br>
            <a:endParaRPr lang="en-AU" dirty="0">
              <a:solidFill>
                <a:srgbClr val="FF2F9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1A8186-28BB-8948-ADE6-B3C9691B096A}"/>
              </a:ext>
            </a:extLst>
          </p:cNvPr>
          <p:cNvSpPr txBox="1"/>
          <p:nvPr/>
        </p:nvSpPr>
        <p:spPr>
          <a:xfrm>
            <a:off x="609600" y="2745781"/>
            <a:ext cx="1967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u="sng" dirty="0">
                <a:latin typeface="AGCanYouNotBold" panose="02000803000000000000" pitchFamily="2" charset="0"/>
                <a:ea typeface="AGCanYouNotBold" panose="02000803000000000000" pitchFamily="2" charset="0"/>
              </a:rPr>
              <a:t>1</a:t>
            </a:r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 of a bar</a:t>
            </a:r>
          </a:p>
          <a:p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66B49A-4C5A-0049-961A-CD6892F08ABE}"/>
              </a:ext>
            </a:extLst>
          </p:cNvPr>
          <p:cNvSpPr txBox="1"/>
          <p:nvPr/>
        </p:nvSpPr>
        <p:spPr>
          <a:xfrm>
            <a:off x="3576036" y="2683193"/>
            <a:ext cx="1967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u="sng" dirty="0">
                <a:latin typeface="AGCanYouNotBold" panose="02000803000000000000" pitchFamily="2" charset="0"/>
                <a:ea typeface="AGCanYouNotBold" panose="02000803000000000000" pitchFamily="2" charset="0"/>
              </a:rPr>
              <a:t>1</a:t>
            </a:r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 of a bar</a:t>
            </a:r>
          </a:p>
          <a:p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5</a:t>
            </a:r>
          </a:p>
          <a:p>
            <a:endParaRPr lang="en-AU" sz="20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2635F9-D154-D548-8682-2815668834EB}"/>
              </a:ext>
            </a:extLst>
          </p:cNvPr>
          <p:cNvSpPr txBox="1"/>
          <p:nvPr/>
        </p:nvSpPr>
        <p:spPr>
          <a:xfrm>
            <a:off x="6360018" y="2674951"/>
            <a:ext cx="1967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u="sng" dirty="0">
                <a:latin typeface="AGCanYouNotBold" panose="02000803000000000000" pitchFamily="2" charset="0"/>
                <a:ea typeface="AGCanYouNotBold" panose="02000803000000000000" pitchFamily="2" charset="0"/>
              </a:rPr>
              <a:t>1</a:t>
            </a:r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 of a bar</a:t>
            </a:r>
          </a:p>
          <a:p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2</a:t>
            </a:r>
          </a:p>
          <a:p>
            <a:endParaRPr lang="en-AU" sz="20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751EFA9-690B-DB4E-9F0B-5CE7D3D2FA48}"/>
              </a:ext>
            </a:extLst>
          </p:cNvPr>
          <p:cNvSpPr txBox="1"/>
          <p:nvPr/>
        </p:nvSpPr>
        <p:spPr>
          <a:xfrm>
            <a:off x="9426142" y="2703516"/>
            <a:ext cx="1967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u="sng" dirty="0">
                <a:latin typeface="AGCanYouNotBold" panose="02000803000000000000" pitchFamily="2" charset="0"/>
                <a:ea typeface="AGCanYouNotBold" panose="02000803000000000000" pitchFamily="2" charset="0"/>
              </a:rPr>
              <a:t>1</a:t>
            </a:r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 of a circle</a:t>
            </a:r>
          </a:p>
          <a:p>
            <a:r>
              <a:rPr lang="en-AU" sz="2000" dirty="0">
                <a:latin typeface="AGCanYouNotBold" panose="02000803000000000000" pitchFamily="2" charset="0"/>
                <a:ea typeface="AGCanYouNotBold" panose="02000803000000000000" pitchFamily="2" charset="0"/>
              </a:rPr>
              <a:t>4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5BDF18E-BD4E-EF49-941B-FF0AC079BDB4}"/>
              </a:ext>
            </a:extLst>
          </p:cNvPr>
          <p:cNvGrpSpPr/>
          <p:nvPr/>
        </p:nvGrpSpPr>
        <p:grpSpPr>
          <a:xfrm>
            <a:off x="4852987" y="4477511"/>
            <a:ext cx="836630" cy="1726859"/>
            <a:chOff x="8022633" y="4452702"/>
            <a:chExt cx="836630" cy="1726859"/>
          </a:xfrm>
        </p:grpSpPr>
        <p:sp>
          <p:nvSpPr>
            <p:cNvPr id="29" name="Content Placeholder 2">
              <a:extLst>
                <a:ext uri="{FF2B5EF4-FFF2-40B4-BE49-F238E27FC236}">
                  <a16:creationId xmlns:a16="http://schemas.microsoft.com/office/drawing/2014/main" id="{B691A6A4-ED65-554F-9AF5-C2EE3C5E0309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6E7FD8D-B7DE-8743-9A72-9AF685C4E431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ontent Placeholder 2">
              <a:extLst>
                <a:ext uri="{FF2B5EF4-FFF2-40B4-BE49-F238E27FC236}">
                  <a16:creationId xmlns:a16="http://schemas.microsoft.com/office/drawing/2014/main" id="{2D3654BB-89D0-DA4C-B8C4-6CD564E981A4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4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pic>
        <p:nvPicPr>
          <p:cNvPr id="2050" name="Picture 2" descr="https://lh3.googleusercontent.com/ajxH34sQ_7UV1FarsD_ti8wBwL0EDHo0SHQ7IPTwMoWV-urzPVeuK7SsfA7Ac6RfaB84o4Q-flal1O0A1Y7FfiC9BmUEhC8cw7vVTzB48-v6WldnnArbiveE2SxXEt1GXt_lLgsajMmz5owXKA">
            <a:extLst>
              <a:ext uri="{FF2B5EF4-FFF2-40B4-BE49-F238E27FC236}">
                <a16:creationId xmlns:a16="http://schemas.microsoft.com/office/drawing/2014/main" id="{A603D098-6F48-C643-A13F-F04CCF089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97" y="2031086"/>
            <a:ext cx="2520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h3.googleusercontent.com/loG0a6f-FngtZUEVL41EifT4S4mvg2wP794BB0IVGssot3zg1Nw5GXKyPr18ge_OUahU4roWTb0Tpal2Yj_wZiHskxczRQaOkCAKP6sTTd-sRNA1sId6rITXDPAeMYOH4OYWrf0tgA5IaR3rcg">
            <a:extLst>
              <a:ext uri="{FF2B5EF4-FFF2-40B4-BE49-F238E27FC236}">
                <a16:creationId xmlns:a16="http://schemas.microsoft.com/office/drawing/2014/main" id="{D357DE05-FD19-074B-A9B3-DF19F22EC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617" y="2085878"/>
            <a:ext cx="2520000" cy="44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lh5.googleusercontent.com/30_vaf_yAmjd04WofIIkd9nfngQsTyPnfXGHyrmnVgx-KxuS7hq-OnknvMOYxWSD0jiGK8preiWRgaZzzphdl6BxtlfZMCCfNwShgp5Rv9tvECinPjhyMlCtTHuqt7fzNAwcNwEheBC1lmGTGg">
            <a:extLst>
              <a:ext uri="{FF2B5EF4-FFF2-40B4-BE49-F238E27FC236}">
                <a16:creationId xmlns:a16="http://schemas.microsoft.com/office/drawing/2014/main" id="{760E00FB-7065-EF4C-A791-FCB2B15B4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624" y="2031086"/>
            <a:ext cx="2520000" cy="47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lh6.googleusercontent.com/QF5mmHKjhndfMo_18g_oHoar1PtfaPeI_xi6-zQuxYsBCon0WiYOmWnNJn135oadVYwcbR9Y8F3_6-xpiQeoAZYxfMGAq6Bw65KP4_7wSGBsMyKUbUxI_H9u9MvNV8rwhSEKnjT127YjRIEwnw">
            <a:extLst>
              <a:ext uri="{FF2B5EF4-FFF2-40B4-BE49-F238E27FC236}">
                <a16:creationId xmlns:a16="http://schemas.microsoft.com/office/drawing/2014/main" id="{39BD5E7A-DF33-A844-8407-473122C2E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644" y="2047883"/>
            <a:ext cx="2520000" cy="44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0A606088-4DD6-E446-AA83-74414D4C44E0}"/>
              </a:ext>
            </a:extLst>
          </p:cNvPr>
          <p:cNvGrpSpPr/>
          <p:nvPr/>
        </p:nvGrpSpPr>
        <p:grpSpPr>
          <a:xfrm>
            <a:off x="3475442" y="4477511"/>
            <a:ext cx="836630" cy="1726859"/>
            <a:chOff x="8022633" y="4452702"/>
            <a:chExt cx="836630" cy="1726859"/>
          </a:xfrm>
        </p:grpSpPr>
        <p:sp>
          <p:nvSpPr>
            <p:cNvPr id="32" name="Content Placeholder 2">
              <a:extLst>
                <a:ext uri="{FF2B5EF4-FFF2-40B4-BE49-F238E27FC236}">
                  <a16:creationId xmlns:a16="http://schemas.microsoft.com/office/drawing/2014/main" id="{D25581E3-86C8-B74B-A0DD-9679414CD8E5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19C6E4A-523A-E74F-912F-43D40258D0A7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ontent Placeholder 2">
              <a:extLst>
                <a:ext uri="{FF2B5EF4-FFF2-40B4-BE49-F238E27FC236}">
                  <a16:creationId xmlns:a16="http://schemas.microsoft.com/office/drawing/2014/main" id="{84ED491A-CACB-7549-BC8B-16CB61C1F4DE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5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DA68CD8-456C-404C-8B2D-3749C447399B}"/>
              </a:ext>
            </a:extLst>
          </p:cNvPr>
          <p:cNvGrpSpPr/>
          <p:nvPr/>
        </p:nvGrpSpPr>
        <p:grpSpPr>
          <a:xfrm>
            <a:off x="6279635" y="4454387"/>
            <a:ext cx="836630" cy="1726859"/>
            <a:chOff x="8022633" y="4452702"/>
            <a:chExt cx="836630" cy="1726859"/>
          </a:xfrm>
        </p:grpSpPr>
        <p:sp>
          <p:nvSpPr>
            <p:cNvPr id="36" name="Content Placeholder 2">
              <a:extLst>
                <a:ext uri="{FF2B5EF4-FFF2-40B4-BE49-F238E27FC236}">
                  <a16:creationId xmlns:a16="http://schemas.microsoft.com/office/drawing/2014/main" id="{CA64FB42-8633-EC45-85E3-E35C4748D5F0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751350F-CB5F-B444-9701-20A0D3C8F751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Content Placeholder 2">
              <a:extLst>
                <a:ext uri="{FF2B5EF4-FFF2-40B4-BE49-F238E27FC236}">
                  <a16:creationId xmlns:a16="http://schemas.microsoft.com/office/drawing/2014/main" id="{2F1B915E-3CEE-9741-951C-D9B7DF93F36F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3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F33981F-F6A6-B14E-B353-F89C4BFA34CA}"/>
              </a:ext>
            </a:extLst>
          </p:cNvPr>
          <p:cNvGrpSpPr/>
          <p:nvPr/>
        </p:nvGrpSpPr>
        <p:grpSpPr>
          <a:xfrm>
            <a:off x="7717450" y="4437604"/>
            <a:ext cx="836630" cy="1726859"/>
            <a:chOff x="8022633" y="4452702"/>
            <a:chExt cx="836630" cy="1726859"/>
          </a:xfrm>
        </p:grpSpPr>
        <p:sp>
          <p:nvSpPr>
            <p:cNvPr id="40" name="Content Placeholder 2">
              <a:extLst>
                <a:ext uri="{FF2B5EF4-FFF2-40B4-BE49-F238E27FC236}">
                  <a16:creationId xmlns:a16="http://schemas.microsoft.com/office/drawing/2014/main" id="{35025BFD-C03F-304E-8792-0A8F7C34A4DF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DF69FE3-D676-8645-81CD-B1B7CDD70FF8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ontent Placeholder 2">
              <a:extLst>
                <a:ext uri="{FF2B5EF4-FFF2-40B4-BE49-F238E27FC236}">
                  <a16:creationId xmlns:a16="http://schemas.microsoft.com/office/drawing/2014/main" id="{E5A35296-B24C-D34C-A039-D2D1764D8EA2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2</a:t>
              </a: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D15F1978-3608-9642-924B-A75D8AE77A1A}"/>
              </a:ext>
            </a:extLst>
          </p:cNvPr>
          <p:cNvSpPr txBox="1"/>
          <p:nvPr/>
        </p:nvSpPr>
        <p:spPr>
          <a:xfrm>
            <a:off x="9083828" y="4858655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>
                <a:latin typeface="AGCanYouNotBold" panose="02000803000000000000" pitchFamily="2" charset="0"/>
                <a:ea typeface="AGCanYouNotBold" panose="02000803000000000000" pitchFamily="2" charset="0"/>
              </a:rPr>
              <a:t>LARGEST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F76CF7D-A923-5343-818C-8DC140C5CF8B}"/>
              </a:ext>
            </a:extLst>
          </p:cNvPr>
          <p:cNvSpPr txBox="1"/>
          <p:nvPr/>
        </p:nvSpPr>
        <p:spPr>
          <a:xfrm>
            <a:off x="860868" y="4959955"/>
            <a:ext cx="2180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>
                <a:latin typeface="AGCanYouNotBold" panose="02000803000000000000" pitchFamily="2" charset="0"/>
                <a:ea typeface="AGCanYouNotBold" panose="02000803000000000000" pitchFamily="2" charset="0"/>
              </a:rPr>
              <a:t>SMALLEST</a:t>
            </a:r>
          </a:p>
        </p:txBody>
      </p:sp>
    </p:spTree>
    <p:extLst>
      <p:ext uri="{BB962C8B-B14F-4D97-AF65-F5344CB8AC3E}">
        <p14:creationId xmlns:p14="http://schemas.microsoft.com/office/powerpoint/2010/main" val="135636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DD10C4-474D-9243-8CD0-C18751A85E05}"/>
              </a:ext>
            </a:extLst>
          </p:cNvPr>
          <p:cNvSpPr txBox="1"/>
          <p:nvPr/>
        </p:nvSpPr>
        <p:spPr>
          <a:xfrm>
            <a:off x="609600" y="399379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  <a:cs typeface="AGCanYouNotBold" charset="0"/>
              </a:rPr>
              <a:t>Rally Coach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C678A96-D501-C748-B07E-359843C8B88D}"/>
              </a:ext>
            </a:extLst>
          </p:cNvPr>
          <p:cNvCxnSpPr>
            <a:cxnSpLocks/>
          </p:cNvCxnSpPr>
          <p:nvPr/>
        </p:nvCxnSpPr>
        <p:spPr>
          <a:xfrm>
            <a:off x="947026" y="3100047"/>
            <a:ext cx="10258817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E57F0D-A860-4D47-B67F-D7565AB82F75}"/>
              </a:ext>
            </a:extLst>
          </p:cNvPr>
          <p:cNvCxnSpPr/>
          <p:nvPr/>
        </p:nvCxnSpPr>
        <p:spPr>
          <a:xfrm>
            <a:off x="1661010" y="2686688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BD78579-D386-1242-88F9-EFF5E281C7B3}"/>
              </a:ext>
            </a:extLst>
          </p:cNvPr>
          <p:cNvCxnSpPr/>
          <p:nvPr/>
        </p:nvCxnSpPr>
        <p:spPr>
          <a:xfrm>
            <a:off x="10168270" y="2682513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4090FA7-F98F-4D4D-9159-7FEBA3B08BE4}"/>
              </a:ext>
            </a:extLst>
          </p:cNvPr>
          <p:cNvGrpSpPr/>
          <p:nvPr/>
        </p:nvGrpSpPr>
        <p:grpSpPr>
          <a:xfrm>
            <a:off x="2584396" y="4440477"/>
            <a:ext cx="836630" cy="1726859"/>
            <a:chOff x="8022633" y="4452702"/>
            <a:chExt cx="836630" cy="1726859"/>
          </a:xfrm>
        </p:grpSpPr>
        <p:sp>
          <p:nvSpPr>
            <p:cNvPr id="19" name="Content Placeholder 2">
              <a:extLst>
                <a:ext uri="{FF2B5EF4-FFF2-40B4-BE49-F238E27FC236}">
                  <a16:creationId xmlns:a16="http://schemas.microsoft.com/office/drawing/2014/main" id="{FAD6AF0A-A927-1544-873D-03FFDB08682D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CFA370F-5FF2-B543-81C8-22426C8A4222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ontent Placeholder 2">
              <a:extLst>
                <a:ext uri="{FF2B5EF4-FFF2-40B4-BE49-F238E27FC236}">
                  <a16:creationId xmlns:a16="http://schemas.microsoft.com/office/drawing/2014/main" id="{0863E981-A88E-CC49-BD29-60208D64B839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10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A7A52D2-2522-304E-917C-47FCA4B342DF}"/>
              </a:ext>
            </a:extLst>
          </p:cNvPr>
          <p:cNvGrpSpPr/>
          <p:nvPr/>
        </p:nvGrpSpPr>
        <p:grpSpPr>
          <a:xfrm>
            <a:off x="4081504" y="4451045"/>
            <a:ext cx="836630" cy="1726859"/>
            <a:chOff x="8022633" y="4452702"/>
            <a:chExt cx="836630" cy="1726859"/>
          </a:xfrm>
        </p:grpSpPr>
        <p:sp>
          <p:nvSpPr>
            <p:cNvPr id="23" name="Content Placeholder 2">
              <a:extLst>
                <a:ext uri="{FF2B5EF4-FFF2-40B4-BE49-F238E27FC236}">
                  <a16:creationId xmlns:a16="http://schemas.microsoft.com/office/drawing/2014/main" id="{0E4CC5F9-6F2B-F745-BADE-AA5CB4193268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BF86559-444E-3848-A2D9-6E8D082965D7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ontent Placeholder 2">
              <a:extLst>
                <a:ext uri="{FF2B5EF4-FFF2-40B4-BE49-F238E27FC236}">
                  <a16:creationId xmlns:a16="http://schemas.microsoft.com/office/drawing/2014/main" id="{3417BD58-6ED0-BF43-8C1C-0D4D2E65DDB0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4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33025F-9192-204F-A22A-4E700B3FCA5A}"/>
              </a:ext>
            </a:extLst>
          </p:cNvPr>
          <p:cNvGrpSpPr/>
          <p:nvPr/>
        </p:nvGrpSpPr>
        <p:grpSpPr>
          <a:xfrm>
            <a:off x="5580993" y="4461613"/>
            <a:ext cx="836630" cy="1726859"/>
            <a:chOff x="8022633" y="4452702"/>
            <a:chExt cx="836630" cy="1726859"/>
          </a:xfrm>
        </p:grpSpPr>
        <p:sp>
          <p:nvSpPr>
            <p:cNvPr id="27" name="Content Placeholder 2">
              <a:extLst>
                <a:ext uri="{FF2B5EF4-FFF2-40B4-BE49-F238E27FC236}">
                  <a16:creationId xmlns:a16="http://schemas.microsoft.com/office/drawing/2014/main" id="{81896FD9-1FC6-B742-B8B3-F4649F0C4B47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E5A7401-2D0D-BC40-89C7-E93DED0EFCF7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ontent Placeholder 2">
              <a:extLst>
                <a:ext uri="{FF2B5EF4-FFF2-40B4-BE49-F238E27FC236}">
                  <a16:creationId xmlns:a16="http://schemas.microsoft.com/office/drawing/2014/main" id="{CDB0AB28-3349-1A4B-BC26-E191A87B23E0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5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2393C88-5265-DD41-8765-86EBC3BF6F23}"/>
              </a:ext>
            </a:extLst>
          </p:cNvPr>
          <p:cNvGrpSpPr/>
          <p:nvPr/>
        </p:nvGrpSpPr>
        <p:grpSpPr>
          <a:xfrm>
            <a:off x="7014929" y="4426976"/>
            <a:ext cx="836630" cy="1726859"/>
            <a:chOff x="8022633" y="4452702"/>
            <a:chExt cx="836630" cy="1726859"/>
          </a:xfrm>
        </p:grpSpPr>
        <p:sp>
          <p:nvSpPr>
            <p:cNvPr id="31" name="Content Placeholder 2">
              <a:extLst>
                <a:ext uri="{FF2B5EF4-FFF2-40B4-BE49-F238E27FC236}">
                  <a16:creationId xmlns:a16="http://schemas.microsoft.com/office/drawing/2014/main" id="{F091EC3C-F41E-E348-9051-B257AB73B77A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4D7F0E2-3BA4-6947-A035-89EF3A1D952F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ontent Placeholder 2">
              <a:extLst>
                <a:ext uri="{FF2B5EF4-FFF2-40B4-BE49-F238E27FC236}">
                  <a16:creationId xmlns:a16="http://schemas.microsoft.com/office/drawing/2014/main" id="{D010D48A-4437-4445-90DD-1354BD6257B4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2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5242300-CD24-D646-A820-CB1A5166B90C}"/>
              </a:ext>
            </a:extLst>
          </p:cNvPr>
          <p:cNvGrpSpPr/>
          <p:nvPr/>
        </p:nvGrpSpPr>
        <p:grpSpPr>
          <a:xfrm>
            <a:off x="8448864" y="4426976"/>
            <a:ext cx="836630" cy="1726859"/>
            <a:chOff x="8022633" y="4452702"/>
            <a:chExt cx="836630" cy="1726859"/>
          </a:xfrm>
        </p:grpSpPr>
        <p:sp>
          <p:nvSpPr>
            <p:cNvPr id="35" name="Content Placeholder 2">
              <a:extLst>
                <a:ext uri="{FF2B5EF4-FFF2-40B4-BE49-F238E27FC236}">
                  <a16:creationId xmlns:a16="http://schemas.microsoft.com/office/drawing/2014/main" id="{8C1935BD-4FC1-8E49-8AD1-60623914168C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00C7D81-C462-0C47-BA96-DB1DCE95CA07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ontent Placeholder 2">
              <a:extLst>
                <a:ext uri="{FF2B5EF4-FFF2-40B4-BE49-F238E27FC236}">
                  <a16:creationId xmlns:a16="http://schemas.microsoft.com/office/drawing/2014/main" id="{5E2FD0C2-E9EE-2949-A150-7F2CF9C74032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3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3580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DD10C4-474D-9243-8CD0-C18751A85E05}"/>
              </a:ext>
            </a:extLst>
          </p:cNvPr>
          <p:cNvSpPr txBox="1"/>
          <p:nvPr/>
        </p:nvSpPr>
        <p:spPr>
          <a:xfrm>
            <a:off x="609600" y="399379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  <a:cs typeface="AGCanYouNotBold" charset="0"/>
              </a:rPr>
              <a:t>Activity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C678A96-D501-C748-B07E-359843C8B88D}"/>
              </a:ext>
            </a:extLst>
          </p:cNvPr>
          <p:cNvCxnSpPr>
            <a:cxnSpLocks/>
          </p:cNvCxnSpPr>
          <p:nvPr/>
        </p:nvCxnSpPr>
        <p:spPr>
          <a:xfrm>
            <a:off x="990569" y="2185647"/>
            <a:ext cx="10258817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E57F0D-A860-4D47-B67F-D7565AB82F75}"/>
              </a:ext>
            </a:extLst>
          </p:cNvPr>
          <p:cNvCxnSpPr/>
          <p:nvPr/>
        </p:nvCxnSpPr>
        <p:spPr>
          <a:xfrm>
            <a:off x="1704553" y="1772288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BD78579-D386-1242-88F9-EFF5E281C7B3}"/>
              </a:ext>
            </a:extLst>
          </p:cNvPr>
          <p:cNvCxnSpPr/>
          <p:nvPr/>
        </p:nvCxnSpPr>
        <p:spPr>
          <a:xfrm>
            <a:off x="10211813" y="1768113"/>
            <a:ext cx="0" cy="8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A7A52D2-2522-304E-917C-47FCA4B342DF}"/>
              </a:ext>
            </a:extLst>
          </p:cNvPr>
          <p:cNvGrpSpPr/>
          <p:nvPr/>
        </p:nvGrpSpPr>
        <p:grpSpPr>
          <a:xfrm>
            <a:off x="2993067" y="3495773"/>
            <a:ext cx="836630" cy="1726859"/>
            <a:chOff x="8022633" y="4452702"/>
            <a:chExt cx="836630" cy="1726859"/>
          </a:xfrm>
        </p:grpSpPr>
        <p:sp>
          <p:nvSpPr>
            <p:cNvPr id="23" name="Content Placeholder 2">
              <a:extLst>
                <a:ext uri="{FF2B5EF4-FFF2-40B4-BE49-F238E27FC236}">
                  <a16:creationId xmlns:a16="http://schemas.microsoft.com/office/drawing/2014/main" id="{0E4CC5F9-6F2B-F745-BADE-AA5CB4193268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BF86559-444E-3848-A2D9-6E8D082965D7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ontent Placeholder 2">
              <a:extLst>
                <a:ext uri="{FF2B5EF4-FFF2-40B4-BE49-F238E27FC236}">
                  <a16:creationId xmlns:a16="http://schemas.microsoft.com/office/drawing/2014/main" id="{3417BD58-6ED0-BF43-8C1C-0D4D2E65DDB0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4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33025F-9192-204F-A22A-4E700B3FCA5A}"/>
              </a:ext>
            </a:extLst>
          </p:cNvPr>
          <p:cNvGrpSpPr/>
          <p:nvPr/>
        </p:nvGrpSpPr>
        <p:grpSpPr>
          <a:xfrm>
            <a:off x="4242142" y="3506341"/>
            <a:ext cx="836630" cy="1726859"/>
            <a:chOff x="8022633" y="4452702"/>
            <a:chExt cx="836630" cy="1726859"/>
          </a:xfrm>
        </p:grpSpPr>
        <p:sp>
          <p:nvSpPr>
            <p:cNvPr id="27" name="Content Placeholder 2">
              <a:extLst>
                <a:ext uri="{FF2B5EF4-FFF2-40B4-BE49-F238E27FC236}">
                  <a16:creationId xmlns:a16="http://schemas.microsoft.com/office/drawing/2014/main" id="{81896FD9-1FC6-B742-B8B3-F4649F0C4B47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E5A7401-2D0D-BC40-89C7-E93DED0EFCF7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Content Placeholder 2">
              <a:extLst>
                <a:ext uri="{FF2B5EF4-FFF2-40B4-BE49-F238E27FC236}">
                  <a16:creationId xmlns:a16="http://schemas.microsoft.com/office/drawing/2014/main" id="{CDB0AB28-3349-1A4B-BC26-E191A87B23E0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5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2393C88-5265-DD41-8765-86EBC3BF6F23}"/>
              </a:ext>
            </a:extLst>
          </p:cNvPr>
          <p:cNvGrpSpPr/>
          <p:nvPr/>
        </p:nvGrpSpPr>
        <p:grpSpPr>
          <a:xfrm>
            <a:off x="550774" y="3485205"/>
            <a:ext cx="836630" cy="1726859"/>
            <a:chOff x="8022633" y="4452702"/>
            <a:chExt cx="836630" cy="1726859"/>
          </a:xfrm>
        </p:grpSpPr>
        <p:sp>
          <p:nvSpPr>
            <p:cNvPr id="31" name="Content Placeholder 2">
              <a:extLst>
                <a:ext uri="{FF2B5EF4-FFF2-40B4-BE49-F238E27FC236}">
                  <a16:creationId xmlns:a16="http://schemas.microsoft.com/office/drawing/2014/main" id="{F091EC3C-F41E-E348-9051-B257AB73B77A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4D7F0E2-3BA4-6947-A035-89EF3A1D952F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Content Placeholder 2">
              <a:extLst>
                <a:ext uri="{FF2B5EF4-FFF2-40B4-BE49-F238E27FC236}">
                  <a16:creationId xmlns:a16="http://schemas.microsoft.com/office/drawing/2014/main" id="{D010D48A-4437-4445-90DD-1354BD6257B4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2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5242300-CD24-D646-A820-CB1A5166B90C}"/>
              </a:ext>
            </a:extLst>
          </p:cNvPr>
          <p:cNvGrpSpPr/>
          <p:nvPr/>
        </p:nvGrpSpPr>
        <p:grpSpPr>
          <a:xfrm>
            <a:off x="1740911" y="3495773"/>
            <a:ext cx="836630" cy="1726859"/>
            <a:chOff x="8022633" y="4452702"/>
            <a:chExt cx="836630" cy="1726859"/>
          </a:xfrm>
        </p:grpSpPr>
        <p:sp>
          <p:nvSpPr>
            <p:cNvPr id="35" name="Content Placeholder 2">
              <a:extLst>
                <a:ext uri="{FF2B5EF4-FFF2-40B4-BE49-F238E27FC236}">
                  <a16:creationId xmlns:a16="http://schemas.microsoft.com/office/drawing/2014/main" id="{8C1935BD-4FC1-8E49-8AD1-60623914168C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00C7D81-C462-0C47-BA96-DB1DCE95CA07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ontent Placeholder 2">
              <a:extLst>
                <a:ext uri="{FF2B5EF4-FFF2-40B4-BE49-F238E27FC236}">
                  <a16:creationId xmlns:a16="http://schemas.microsoft.com/office/drawing/2014/main" id="{5E2FD0C2-E9EE-2949-A150-7F2CF9C74032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3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C9C37E2-5A43-B74E-83F6-09C3F3E47B30}"/>
              </a:ext>
            </a:extLst>
          </p:cNvPr>
          <p:cNvGrpSpPr/>
          <p:nvPr/>
        </p:nvGrpSpPr>
        <p:grpSpPr>
          <a:xfrm>
            <a:off x="5403973" y="3485205"/>
            <a:ext cx="836630" cy="1726859"/>
            <a:chOff x="8022633" y="4452702"/>
            <a:chExt cx="836630" cy="1726859"/>
          </a:xfrm>
        </p:grpSpPr>
        <p:sp>
          <p:nvSpPr>
            <p:cNvPr id="39" name="Content Placeholder 2">
              <a:extLst>
                <a:ext uri="{FF2B5EF4-FFF2-40B4-BE49-F238E27FC236}">
                  <a16:creationId xmlns:a16="http://schemas.microsoft.com/office/drawing/2014/main" id="{BC3C0DCB-7F99-2146-B491-361ED94CBEE2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603B07D-29FC-1448-B87F-68E0FDE0FA2D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ontent Placeholder 2">
              <a:extLst>
                <a:ext uri="{FF2B5EF4-FFF2-40B4-BE49-F238E27FC236}">
                  <a16:creationId xmlns:a16="http://schemas.microsoft.com/office/drawing/2014/main" id="{DB63568B-FD2A-CF4D-A52B-848660572900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8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C69EE76-799C-394A-9256-C73EB28B10E3}"/>
              </a:ext>
            </a:extLst>
          </p:cNvPr>
          <p:cNvGrpSpPr/>
          <p:nvPr/>
        </p:nvGrpSpPr>
        <p:grpSpPr>
          <a:xfrm>
            <a:off x="6642837" y="3506341"/>
            <a:ext cx="836630" cy="1726859"/>
            <a:chOff x="8022633" y="4452702"/>
            <a:chExt cx="836630" cy="1726859"/>
          </a:xfrm>
        </p:grpSpPr>
        <p:sp>
          <p:nvSpPr>
            <p:cNvPr id="55" name="Content Placeholder 2">
              <a:extLst>
                <a:ext uri="{FF2B5EF4-FFF2-40B4-BE49-F238E27FC236}">
                  <a16:creationId xmlns:a16="http://schemas.microsoft.com/office/drawing/2014/main" id="{1A7CB92A-D956-034C-8595-2E9841A73C69}"/>
                </a:ext>
              </a:extLst>
            </p:cNvPr>
            <p:cNvSpPr txBox="1">
              <a:spLocks/>
            </p:cNvSpPr>
            <p:nvPr/>
          </p:nvSpPr>
          <p:spPr>
            <a:xfrm>
              <a:off x="8022633" y="4452702"/>
              <a:ext cx="836630" cy="87399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22543E3-0CD6-AE40-9CEC-65EF62A4E98E}"/>
                </a:ext>
              </a:extLst>
            </p:cNvPr>
            <p:cNvCxnSpPr>
              <a:cxnSpLocks/>
            </p:cNvCxnSpPr>
            <p:nvPr/>
          </p:nvCxnSpPr>
          <p:spPr>
            <a:xfrm>
              <a:off x="8022633" y="5159761"/>
              <a:ext cx="836630" cy="0"/>
            </a:xfrm>
            <a:prstGeom prst="line">
              <a:avLst/>
            </a:prstGeom>
            <a:ln w="38100">
              <a:solidFill>
                <a:srgbClr val="FF2F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Content Placeholder 2">
              <a:extLst>
                <a:ext uri="{FF2B5EF4-FFF2-40B4-BE49-F238E27FC236}">
                  <a16:creationId xmlns:a16="http://schemas.microsoft.com/office/drawing/2014/main" id="{26A67D8C-A5B5-0C48-9C0A-D63E0D7D95B5}"/>
                </a:ext>
              </a:extLst>
            </p:cNvPr>
            <p:cNvSpPr txBox="1">
              <a:spLocks/>
            </p:cNvSpPr>
            <p:nvPr/>
          </p:nvSpPr>
          <p:spPr>
            <a:xfrm>
              <a:off x="8085806" y="5180136"/>
              <a:ext cx="710283" cy="99942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AU" sz="4400" dirty="0">
                  <a:solidFill>
                    <a:srgbClr val="FF2F92"/>
                  </a:solidFill>
                  <a:latin typeface="Comic Sans MS" pitchFamily="66" charset="0"/>
                </a:rPr>
                <a:t>10</a:t>
              </a:r>
            </a:p>
            <a:p>
              <a:pPr marL="342900" indent="-342900" algn="ctr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endParaRPr lang="en-AU" sz="1100" dirty="0">
                <a:solidFill>
                  <a:srgbClr val="FF2F92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92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7EE2-B49E-F54A-81E1-19349F036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9314"/>
            <a:ext cx="9144000" cy="930886"/>
          </a:xfrm>
        </p:spPr>
        <p:txBody>
          <a:bodyPr/>
          <a:lstStyle/>
          <a:p>
            <a:r>
              <a:rPr lang="en-AU" dirty="0"/>
              <a:t>Activity: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C6728-5750-F443-93D5-8FA39045D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8493" y="1691176"/>
            <a:ext cx="9144000" cy="1655762"/>
          </a:xfrm>
        </p:spPr>
        <p:txBody>
          <a:bodyPr>
            <a:normAutofit/>
          </a:bodyPr>
          <a:lstStyle/>
          <a:p>
            <a:r>
              <a:rPr lang="en-AU" sz="4800" dirty="0"/>
              <a:t>QR Code Task cards  </a:t>
            </a:r>
          </a:p>
        </p:txBody>
      </p:sp>
    </p:spTree>
    <p:extLst>
      <p:ext uri="{BB962C8B-B14F-4D97-AF65-F5344CB8AC3E}">
        <p14:creationId xmlns:p14="http://schemas.microsoft.com/office/powerpoint/2010/main" val="265715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2791" y="893637"/>
            <a:ext cx="10245112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Write these numbers in standard form.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360" y="1981200"/>
            <a:ext cx="119786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3600" dirty="0">
                <a:latin typeface="AGCanYouNotBold" charset="0"/>
                <a:ea typeface="AGCanYouNotBold" charset="0"/>
                <a:cs typeface="AGCanYouNotBold" charset="0"/>
              </a:rPr>
              <a:t>three hundred and sixty nine</a:t>
            </a:r>
            <a:endParaRPr lang="is-IS" sz="36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  <a:p>
            <a:br>
              <a:rPr lang="is-IS" sz="3600" dirty="0">
                <a:latin typeface="AGCanYouNotBold" charset="0"/>
                <a:ea typeface="AGCanYouNotBold" charset="0"/>
                <a:cs typeface="AGCanYouNotBold" charset="0"/>
              </a:rPr>
            </a:br>
            <a:r>
              <a:rPr lang="is-IS" sz="3600" dirty="0">
                <a:latin typeface="AGCanYouNotBold" charset="0"/>
                <a:ea typeface="AGCanYouNotBold" charset="0"/>
                <a:cs typeface="AGCanYouNotBold" charset="0"/>
              </a:rPr>
              <a:t>forty five thousand, nine hundred and eighty one</a:t>
            </a:r>
          </a:p>
          <a:p>
            <a:endParaRPr lang="is-IS" sz="3600" dirty="0">
              <a:latin typeface="AGCanYouNotBold" charset="0"/>
              <a:ea typeface="AGCanYouNotBold" charset="0"/>
              <a:cs typeface="AGCanYouNotBold" charset="0"/>
            </a:endParaRPr>
          </a:p>
          <a:p>
            <a:r>
              <a:rPr lang="is-IS" sz="3600" dirty="0">
                <a:latin typeface="AGCanYouNotBold" charset="0"/>
                <a:ea typeface="AGCanYouNotBold" charset="0"/>
                <a:cs typeface="AGCanYouNotBold" charset="0"/>
              </a:rPr>
              <a:t>seventy one thousand, four hundred and twenty four</a:t>
            </a:r>
          </a:p>
          <a:p>
            <a:endParaRPr lang="is-IS" sz="3600" dirty="0">
              <a:latin typeface="AGCanYouNotBold" charset="0"/>
              <a:ea typeface="AGCanYouNotBold" charset="0"/>
              <a:cs typeface="AGCanYouNotBold" charset="0"/>
            </a:endParaRPr>
          </a:p>
          <a:p>
            <a:r>
              <a:rPr lang="is-IS" sz="3600" dirty="0">
                <a:latin typeface="AGCanYouNotBold" charset="0"/>
                <a:ea typeface="AGCanYouNotBold" charset="0"/>
                <a:cs typeface="AGCanYouNotBold" charset="0"/>
              </a:rPr>
              <a:t>six hundred and thirty three thousand, eight hundred and five. </a:t>
            </a:r>
          </a:p>
        </p:txBody>
      </p:sp>
    </p:spTree>
    <p:extLst>
      <p:ext uri="{BB962C8B-B14F-4D97-AF65-F5344CB8AC3E}">
        <p14:creationId xmlns:p14="http://schemas.microsoft.com/office/powerpoint/2010/main" val="121117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5321" y="1808551"/>
            <a:ext cx="11221758" cy="4565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>
              <a:spcAft>
                <a:spcPts val="1600"/>
              </a:spcAft>
              <a:buAutoNum type="arabicPlain" startAt="13"/>
            </a:pPr>
            <a:r>
              <a:rPr lang="en-US" sz="6600" dirty="0">
                <a:latin typeface="AGCanYouNotBold" charset="0"/>
                <a:ea typeface="AGCanYouNotBold" charset="0"/>
                <a:cs typeface="AGCanYouNotBold" charset="0"/>
              </a:rPr>
              <a:t>       67		 98	    33		 45		</a:t>
            </a:r>
          </a:p>
          <a:p>
            <a:pPr marL="1143000" indent="-1143000">
              <a:spcAft>
                <a:spcPts val="1600"/>
              </a:spcAft>
              <a:buAutoNum type="arabicPlain" startAt="13"/>
            </a:pPr>
            <a:endParaRPr lang="en-US" sz="6600" dirty="0">
              <a:latin typeface="AGCanYouNotBold" charset="0"/>
              <a:ea typeface="AGCanYouNotBold" charset="0"/>
              <a:cs typeface="AGCanYouNotBold" charset="0"/>
            </a:endParaRPr>
          </a:p>
          <a:p>
            <a:pPr>
              <a:spcAft>
                <a:spcPts val="1600"/>
              </a:spcAft>
            </a:pPr>
            <a:r>
              <a:rPr lang="en-US" sz="6600" dirty="0">
                <a:latin typeface="AGCanYouNotBold" charset="0"/>
                <a:ea typeface="AGCanYouNotBold" charset="0"/>
                <a:cs typeface="AGCanYouNotBold" charset="0"/>
              </a:rPr>
              <a:t>123		165		219		413</a:t>
            </a:r>
          </a:p>
        </p:txBody>
      </p:sp>
      <p:sp>
        <p:nvSpPr>
          <p:cNvPr id="6" name="Rectangle 5"/>
          <p:cNvSpPr/>
          <p:nvPr/>
        </p:nvSpPr>
        <p:spPr>
          <a:xfrm>
            <a:off x="253329" y="608390"/>
            <a:ext cx="10960052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AU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Round these numbers to the nearest 10…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05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3329" y="608391"/>
            <a:ext cx="11039511" cy="144655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Complete these division calculations using the split strategy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683A9F-9878-3F4F-91FC-9A85963F3589}"/>
              </a:ext>
            </a:extLst>
          </p:cNvPr>
          <p:cNvGraphicFramePr>
            <a:graphicFrameLocks noGrp="1"/>
          </p:cNvGraphicFramePr>
          <p:nvPr/>
        </p:nvGraphicFramePr>
        <p:xfrm>
          <a:off x="2069363" y="2526768"/>
          <a:ext cx="7992678" cy="2894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26">
                  <a:extLst>
                    <a:ext uri="{9D8B030D-6E8A-4147-A177-3AD203B41FA5}">
                      <a16:colId xmlns:a16="http://schemas.microsoft.com/office/drawing/2014/main" val="19210744"/>
                    </a:ext>
                  </a:extLst>
                </a:gridCol>
                <a:gridCol w="2664226">
                  <a:extLst>
                    <a:ext uri="{9D8B030D-6E8A-4147-A177-3AD203B41FA5}">
                      <a16:colId xmlns:a16="http://schemas.microsoft.com/office/drawing/2014/main" val="480042077"/>
                    </a:ext>
                  </a:extLst>
                </a:gridCol>
                <a:gridCol w="2664226">
                  <a:extLst>
                    <a:ext uri="{9D8B030D-6E8A-4147-A177-3AD203B41FA5}">
                      <a16:colId xmlns:a16="http://schemas.microsoft.com/office/drawing/2014/main" val="83559725"/>
                    </a:ext>
                  </a:extLst>
                </a:gridCol>
              </a:tblGrid>
              <a:tr h="790997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Level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Level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Level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175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60 ÷ 4 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1213 ÷ 4 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12 ÷ 4 =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672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85 ÷ 5 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2901 ÷ 5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18 ÷ 3 =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698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54 ÷ 3 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4317 ÷ 6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4000" dirty="0">
                          <a:solidFill>
                            <a:schemeClr val="tx1"/>
                          </a:solidFill>
                          <a:latin typeface="AGCanYouNotBold" panose="02000803000000000000" pitchFamily="2" charset="0"/>
                          <a:ea typeface="AGCanYouNotBold" panose="02000803000000000000" pitchFamily="2" charset="0"/>
                        </a:rPr>
                        <a:t>10 ÷ 2 =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58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01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1998640"/>
            <a:ext cx="10972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latin typeface="AGCanYouNotBold" charset="0"/>
                <a:ea typeface="AGCanYouNotBold" charset="0"/>
                <a:cs typeface="AGCanYouNotBold" charset="0"/>
              </a:rPr>
              <a:t>WALT:</a:t>
            </a:r>
          </a:p>
          <a:p>
            <a:pPr algn="ctr"/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organise fractions on a number line</a:t>
            </a:r>
            <a:r>
              <a:rPr lang="en-AU" sz="3200" i="1" dirty="0">
                <a:latin typeface="AGCanYouNotBold" panose="02000803000000000000" pitchFamily="2" charset="0"/>
                <a:ea typeface="AGCanYouNotBold" panose="02000803000000000000" pitchFamily="2" charset="0"/>
              </a:rPr>
              <a:t> </a:t>
            </a: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 </a:t>
            </a:r>
          </a:p>
          <a:p>
            <a:r>
              <a:rPr lang="en-AU" dirty="0"/>
              <a:t> </a:t>
            </a:r>
          </a:p>
          <a:p>
            <a:pPr algn="ctr"/>
            <a:r>
              <a:rPr lang="en-AU" sz="3600" dirty="0">
                <a:latin typeface="AGCanYouNotBold" charset="0"/>
                <a:ea typeface="AGCanYouNotBold" charset="0"/>
                <a:cs typeface="AGCanYouNotBold" charset="0"/>
              </a:rPr>
              <a:t>WILF: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Use the correct terminology to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Write/draw a fraction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Place fractions on a number line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order fractions</a:t>
            </a:r>
          </a:p>
          <a:p>
            <a:r>
              <a:rPr lang="en-AU" sz="4000" dirty="0">
                <a:effectLst/>
                <a:latin typeface="AGCanYouNotBold" panose="02000803000000000000" pitchFamily="2" charset="0"/>
                <a:ea typeface="AGCanYouNotBold" panose="02000803000000000000" pitchFamily="2" charset="0"/>
              </a:rPr>
              <a:t>  </a:t>
            </a:r>
          </a:p>
          <a:p>
            <a:b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</a:br>
            <a:endParaRPr lang="en-AU" sz="2800" dirty="0"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7710" y="552090"/>
            <a:ext cx="48365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8800" dirty="0">
                <a:solidFill>
                  <a:srgbClr val="0096FF"/>
                </a:solidFill>
                <a:latin typeface="AGCanYouNotBold" charset="0"/>
                <a:ea typeface="AGCanYouNotBold" charset="0"/>
                <a:cs typeface="AGCanYouNotBold" charset="0"/>
              </a:rPr>
              <a:t>Fractions</a:t>
            </a:r>
            <a:endParaRPr lang="en-AU" dirty="0">
              <a:solidFill>
                <a:srgbClr val="0096FF"/>
              </a:solidFill>
              <a:latin typeface="AGCanYouNotBold" charset="0"/>
              <a:ea typeface="AGCanYouNotBold" charset="0"/>
              <a:cs typeface="AGCanYouNotBold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CD7A37-CCE6-AB4E-BEB0-54871BA23A92}"/>
              </a:ext>
            </a:extLst>
          </p:cNvPr>
          <p:cNvSpPr txBox="1"/>
          <p:nvPr/>
        </p:nvSpPr>
        <p:spPr>
          <a:xfrm>
            <a:off x="11552360" y="45566"/>
            <a:ext cx="6783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0" dirty="0">
                <a:latin typeface="AGCanYouNotBold" panose="02000803000000000000" pitchFamily="2" charset="0"/>
                <a:ea typeface="AGCanYouNotBold" panose="02000803000000000000" pitchFamily="2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94270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DD10C4-474D-9243-8CD0-C18751A85E05}"/>
              </a:ext>
            </a:extLst>
          </p:cNvPr>
          <p:cNvSpPr txBox="1"/>
          <p:nvPr/>
        </p:nvSpPr>
        <p:spPr>
          <a:xfrm>
            <a:off x="609600" y="399379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What are fractions?</a:t>
            </a:r>
            <a:endParaRPr lang="en-AU" sz="4800" dirty="0">
              <a:solidFill>
                <a:srgbClr val="0070C0"/>
              </a:solidFill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CE57EBC-C328-8148-AAA2-E721B58BAB07}"/>
              </a:ext>
            </a:extLst>
          </p:cNvPr>
          <p:cNvSpPr/>
          <p:nvPr/>
        </p:nvSpPr>
        <p:spPr>
          <a:xfrm>
            <a:off x="609599" y="350141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AU" b="1" dirty="0">
                <a:solidFill>
                  <a:srgbClr val="FF2F92"/>
                </a:solidFill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Quiz, Quiz Trade </a:t>
            </a:r>
            <a:r>
              <a:rPr lang="en-AU" b="1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en-AU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Show students a fraction picture and students need to identify the fraction.</a:t>
            </a:r>
            <a:r>
              <a:rPr lang="en-A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A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551AD2-95D0-AB44-5CD9-72A66261F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783" y="1126490"/>
            <a:ext cx="4256433" cy="460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09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6741" y="1370245"/>
            <a:ext cx="8229600" cy="4349079"/>
          </a:xfrm>
        </p:spPr>
        <p:txBody>
          <a:bodyPr>
            <a:normAutofit/>
          </a:bodyPr>
          <a:lstStyle/>
          <a:p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A fraction is a PART of whole.</a:t>
            </a:r>
          </a:p>
          <a:p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Here, we have a </a:t>
            </a:r>
            <a:r>
              <a:rPr lang="en-AU" sz="3200" u="sng" dirty="0">
                <a:latin typeface="AGCanYouNotBold" panose="02000803000000000000" pitchFamily="2" charset="0"/>
                <a:ea typeface="AGCanYouNotBold" panose="02000803000000000000" pitchFamily="2" charset="0"/>
              </a:rPr>
              <a:t>part</a:t>
            </a: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 of a </a:t>
            </a:r>
            <a:r>
              <a:rPr lang="en-AU" sz="3200" u="sng" dirty="0">
                <a:latin typeface="AGCanYouNotBold" panose="02000803000000000000" pitchFamily="2" charset="0"/>
                <a:ea typeface="AGCanYouNotBold" panose="02000803000000000000" pitchFamily="2" charset="0"/>
              </a:rPr>
              <a:t>whole</a:t>
            </a: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 pizza</a:t>
            </a:r>
          </a:p>
          <a:p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What fraction of the pizza did I eat?</a:t>
            </a:r>
          </a:p>
          <a:p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What fraction was left over?</a:t>
            </a:r>
          </a:p>
          <a:p>
            <a:endParaRPr lang="en-AU" sz="32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pic>
        <p:nvPicPr>
          <p:cNvPr id="4" name="Pictur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5387" y="3495784"/>
            <a:ext cx="1515442" cy="154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7555" y="3495783"/>
            <a:ext cx="1547660" cy="151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27555" y="1983615"/>
            <a:ext cx="1515442" cy="154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639151" y="2460427"/>
            <a:ext cx="936104" cy="3854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0070C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39151" y="2845883"/>
            <a:ext cx="936104" cy="3854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927183" y="2773874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6328571" y="3021820"/>
            <a:ext cx="936104" cy="3854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0070C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328571" y="3407276"/>
            <a:ext cx="936104" cy="3854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solidFill>
                  <a:srgbClr val="0070C0"/>
                </a:solidFill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616603" y="3335267"/>
            <a:ext cx="3600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0017D501-3442-464E-B1A5-6CE0B69CE396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F5BD85-403A-6F44-8B78-E62BF63B0C7E}"/>
              </a:ext>
            </a:extLst>
          </p:cNvPr>
          <p:cNvSpPr txBox="1"/>
          <p:nvPr/>
        </p:nvSpPr>
        <p:spPr>
          <a:xfrm>
            <a:off x="402415" y="247546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What are fractions?</a:t>
            </a:r>
            <a:endParaRPr lang="en-AU" sz="4800" dirty="0">
              <a:solidFill>
                <a:srgbClr val="0070C0"/>
              </a:solidFill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0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22957" y="1104553"/>
            <a:ext cx="5681428" cy="22608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When we write a fraction: </a:t>
            </a:r>
          </a:p>
          <a:p>
            <a:pPr marL="0" indent="0" algn="ctr">
              <a:buNone/>
            </a:pPr>
            <a:r>
              <a:rPr lang="en-AU" sz="2400" dirty="0">
                <a:latin typeface="Comic Sans MS" pitchFamily="66" charset="0"/>
              </a:rPr>
              <a:t> 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087888" y="2492896"/>
            <a:ext cx="237626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7800" dirty="0">
                <a:latin typeface="Comic Sans MS" pitchFamily="66" charset="0"/>
              </a:rPr>
              <a:t>1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4799856" y="3068960"/>
            <a:ext cx="648072" cy="144016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35960" y="3861048"/>
            <a:ext cx="12241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4943872" y="4005064"/>
            <a:ext cx="2664296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7800" dirty="0">
                <a:latin typeface="Comic Sans MS" pitchFamily="66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51892" y="2492896"/>
            <a:ext cx="2775956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What is the top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AU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number called?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AU" sz="2400" b="1" dirty="0">
                <a:latin typeface="AGCanYouNotBold" panose="02000803000000000000" pitchFamily="2" charset="0"/>
                <a:ea typeface="AGCanYouNotBold" panose="02000803000000000000" pitchFamily="2" charset="0"/>
              </a:rPr>
              <a:t>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71718" y="4157605"/>
            <a:ext cx="3533764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</a:rPr>
              <a:t>What is the bottom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AU" sz="2400" dirty="0">
                <a:latin typeface="Comic Sans MS" pitchFamily="66" charset="0"/>
              </a:rPr>
              <a:t>number called?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AU" sz="2400" b="1" dirty="0">
                <a:latin typeface="Comic Sans MS" pitchFamily="66" charset="0"/>
              </a:rPr>
              <a:t>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AU" sz="2400" b="1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87507" y="3763176"/>
            <a:ext cx="2633755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The bottom number is the </a:t>
            </a:r>
            <a:r>
              <a:rPr lang="en-AU" sz="2400" u="sng" dirty="0">
                <a:latin typeface="AGCanYouNotBold" panose="02000803000000000000" pitchFamily="2" charset="0"/>
                <a:ea typeface="AGCanYouNotBold" panose="02000803000000000000" pitchFamily="2" charset="0"/>
              </a:rPr>
              <a:t>total </a:t>
            </a:r>
            <a:r>
              <a:rPr lang="en-AU" sz="2400" dirty="0">
                <a:latin typeface="AGCanYouNotBold" panose="02000803000000000000" pitchFamily="2" charset="0"/>
                <a:ea typeface="AGCanYouNotBold" panose="02000803000000000000" pitchFamily="2" charset="0"/>
              </a:rPr>
              <a:t>number of parts we have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4799856" y="4581128"/>
            <a:ext cx="648072" cy="144016"/>
          </a:xfrm>
          <a:prstGeom prst="rightArrow">
            <a:avLst/>
          </a:prstGeom>
          <a:solidFill>
            <a:schemeClr val="tx1"/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2284104" y="3365400"/>
            <a:ext cx="1944216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2400" b="1" dirty="0">
                <a:solidFill>
                  <a:srgbClr val="FF2F92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numerator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AU" sz="1400" b="1" dirty="0">
                <a:latin typeface="Comic Sans MS" pitchFamily="66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44870" y="4980951"/>
            <a:ext cx="2016224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sz="2400" b="1" dirty="0">
                <a:solidFill>
                  <a:srgbClr val="FF2F92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denominator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AU" sz="2400" b="1" dirty="0">
              <a:solidFill>
                <a:srgbClr val="FF2F92"/>
              </a:solidFill>
              <a:latin typeface="Comic Sans MS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C788D4-5822-4D44-B674-EC4B9C998EB7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F4CB97-74BE-3544-ACC0-DA6C7318DCD6}"/>
              </a:ext>
            </a:extLst>
          </p:cNvPr>
          <p:cNvSpPr txBox="1"/>
          <p:nvPr/>
        </p:nvSpPr>
        <p:spPr>
          <a:xfrm>
            <a:off x="402415" y="247546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What are fractions?</a:t>
            </a:r>
            <a:endParaRPr lang="en-AU" sz="4800" dirty="0">
              <a:solidFill>
                <a:srgbClr val="0070C0"/>
              </a:solidFill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6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 animBg="1"/>
      <p:bldP spid="25" grpId="0"/>
      <p:bldP spid="26" grpId="0"/>
      <p:bldP spid="27" grpId="0"/>
      <p:bldP spid="28" grpId="0"/>
      <p:bldP spid="30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81099" y="1182452"/>
            <a:ext cx="9575177" cy="4997152"/>
          </a:xfrm>
        </p:spPr>
        <p:txBody>
          <a:bodyPr>
            <a:no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This pizza has 4 slices. I haven’t eaten any.... yet!</a:t>
            </a:r>
          </a:p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How would I write this pizza as a fraction?</a:t>
            </a:r>
          </a:p>
          <a:p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pPr>
              <a:buNone/>
            </a:pPr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Anytime the numerator is the </a:t>
            </a:r>
            <a:r>
              <a:rPr lang="en-AU" u="sng" dirty="0">
                <a:latin typeface="AGCanYouNotBold" panose="02000803000000000000" pitchFamily="2" charset="0"/>
                <a:ea typeface="AGCanYouNotBold" panose="02000803000000000000" pitchFamily="2" charset="0"/>
              </a:rPr>
              <a:t>same</a:t>
            </a:r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 as the denominator it is a magic 1 (1 whole)</a:t>
            </a:r>
            <a:endParaRPr lang="en-AU" sz="32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pPr>
              <a:buNone/>
            </a:pPr>
            <a:endParaRPr lang="en-AU" sz="32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pPr>
              <a:buNone/>
            </a:pPr>
            <a:r>
              <a:rPr lang="en-AU" sz="3200" dirty="0">
                <a:latin typeface="AGCanYouNotBold" panose="02000803000000000000" pitchFamily="2" charset="0"/>
                <a:ea typeface="AGCanYouNotBold" panose="02000803000000000000" pitchFamily="2" charset="0"/>
              </a:rPr>
              <a:t> 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079776" y="2852936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</a:rPr>
              <a:t>4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079776" y="292494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rial" pitchFamily="34" charset="0"/>
                <a:cs typeface="Arial" pitchFamily="34" charset="0"/>
              </a:rPr>
              <a:t>__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079776" y="3429000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Comic Sans MS" pitchFamily="66" charset="0"/>
                <a:cs typeface="Arial" pitchFamily="34" charset="0"/>
              </a:rPr>
              <a:t>4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pic>
        <p:nvPicPr>
          <p:cNvPr id="13" name="Picture 12" descr="1 whole.png"/>
          <p:cNvPicPr>
            <a:picLocks noChangeAspect="1"/>
          </p:cNvPicPr>
          <p:nvPr/>
        </p:nvPicPr>
        <p:blipFill>
          <a:blip r:embed="rId2" cstate="print"/>
          <a:srcRect l="22004" t="26005" r="19985" b="21985"/>
          <a:stretch>
            <a:fillRect/>
          </a:stretch>
        </p:blipFill>
        <p:spPr>
          <a:xfrm>
            <a:off x="5951984" y="2492896"/>
            <a:ext cx="2088232" cy="187220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544052" y="2924945"/>
            <a:ext cx="1895764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How else can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I write  this?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83832" y="3140968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3200" dirty="0">
                <a:latin typeface="Arial" pitchFamily="34" charset="0"/>
                <a:cs typeface="Arial" pitchFamily="34" charset="0"/>
              </a:rPr>
              <a:t>=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871864" y="2924944"/>
            <a:ext cx="1512168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AU" sz="4800" dirty="0">
                <a:latin typeface="Comic Sans MS" pitchFamily="66" charset="0"/>
                <a:cs typeface="Arial" pitchFamily="34" charset="0"/>
              </a:rPr>
              <a:t>1</a:t>
            </a:r>
          </a:p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AU" sz="2400" dirty="0">
              <a:latin typeface="Comic Sans MS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AF3E20-C98F-4249-BEDA-89687335D568}"/>
              </a:ext>
            </a:extLst>
          </p:cNvPr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047006-A53C-2D4B-BD11-D83955F43B84}"/>
              </a:ext>
            </a:extLst>
          </p:cNvPr>
          <p:cNvSpPr txBox="1"/>
          <p:nvPr/>
        </p:nvSpPr>
        <p:spPr>
          <a:xfrm>
            <a:off x="402415" y="247546"/>
            <a:ext cx="1097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>
                <a:solidFill>
                  <a:srgbClr val="0070C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Magic 1</a:t>
            </a:r>
            <a:endParaRPr lang="en-AU" sz="4800" dirty="0">
              <a:solidFill>
                <a:srgbClr val="0070C0"/>
              </a:solidFill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7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633</Words>
  <Application>Microsoft Macintosh PowerPoint</Application>
  <PresentationFormat>Widescreen</PresentationFormat>
  <Paragraphs>203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AGCanYouNotBold</vt:lpstr>
      <vt:lpstr>Arial</vt:lpstr>
      <vt:lpstr>Calibri</vt:lpstr>
      <vt:lpstr>Calibri Light</vt:lpstr>
      <vt:lpstr>Comic Sans MS</vt:lpstr>
      <vt:lpstr>Times New Roman</vt:lpstr>
      <vt:lpstr>Office Theme</vt:lpstr>
      <vt:lpstr>WARM UP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Activity: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</dc:title>
  <dc:creator>HARVIE Samantha [Woodlands Primary School]</dc:creator>
  <cp:lastModifiedBy>HARVIE Samantha [Woodlands Primary School]</cp:lastModifiedBy>
  <cp:revision>2</cp:revision>
  <dcterms:created xsi:type="dcterms:W3CDTF">2022-08-18T05:17:28Z</dcterms:created>
  <dcterms:modified xsi:type="dcterms:W3CDTF">2022-08-18T05:33:38Z</dcterms:modified>
</cp:coreProperties>
</file>