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440" r:id="rId4"/>
    <p:sldId id="441" r:id="rId5"/>
    <p:sldId id="322" r:id="rId6"/>
    <p:sldId id="308" r:id="rId7"/>
    <p:sldId id="290" r:id="rId8"/>
    <p:sldId id="320" r:id="rId9"/>
    <p:sldId id="291" r:id="rId10"/>
    <p:sldId id="294" r:id="rId11"/>
    <p:sldId id="295" r:id="rId12"/>
    <p:sldId id="311" r:id="rId13"/>
    <p:sldId id="293" r:id="rId14"/>
    <p:sldId id="312" r:id="rId15"/>
    <p:sldId id="313" r:id="rId16"/>
    <p:sldId id="317" r:id="rId17"/>
    <p:sldId id="318" r:id="rId18"/>
    <p:sldId id="314" r:id="rId19"/>
    <p:sldId id="315" r:id="rId20"/>
    <p:sldId id="319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1462-62DA-FEFD-79D5-1A7783122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16B56-C96E-471E-ABBA-613D1F7FD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F5C68-3A1D-03F0-DC07-33B91D85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4E7E-0FB1-5941-CC53-972709E7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56DA6-AB24-2AE5-726B-B62B891D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06B3-2110-7341-9500-5C28FC5E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D3910-A41B-C94B-950A-2229EAF6A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0897D-9153-DEB9-576D-B2BBE700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69E26-1610-CC21-E74E-7C74A840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DE50-438E-19DF-4CF6-A10B1EDF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3E6DA-006B-AF5A-BD99-DBB6471B8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8FFC7-C1B2-2833-85AC-5FFBF01F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6354-2120-BC2C-67E3-8A615A6E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1A05-E284-B9D4-1226-F4A22B28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2C6D8-B94A-80BD-900F-14622B3D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C97D-77F6-6F7D-CA76-37AEF9A3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015F2-8B90-F915-4B9D-1AE5B2948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237A-5951-4E92-1002-085ACCDA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04AB2-0A2B-29F6-204C-7F5CF33E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B8A02-D445-0D82-496A-1EBB446F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8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C000-3C21-CCCD-E0F9-06B8B31A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0C79F-740B-9E19-4793-AF8B60F0C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3A070-8C76-C232-4F87-C6FECE62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AC94E-D50D-505C-89D2-F0EF4FCD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ED91E-DFC2-05DA-FE30-3CC3E5CE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A0D5-4A14-1C24-F571-E620F4B8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76F9-071B-3E74-6F31-1BDCF93CF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FF4B0-98D7-C1AA-F9EB-E13B5E629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0EAF7-F709-C802-E372-7DECBDF9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D0074-4253-377B-7D34-7A7474EA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CEBC0-25A0-C31B-50D3-778317D0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9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53E9-4395-0498-41CA-239190F5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25DA3-240E-8753-6B99-3B61326B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3C4EA-9BE1-EAD2-280B-4BA6DD041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40DD5B-0C52-2753-714D-DB17226C1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4687F-7562-681E-6C0D-ED661E44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EA133-4132-A6A4-9327-005AA1F0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C90CE-9E0B-577C-7326-52663CE2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4C3CF-4C11-C38E-E170-D27217C9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B053-598F-8EEB-60F6-6CB20457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FAF6E-AA94-D3AD-ED98-7709ED89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8C9F9-9D84-8806-0EB1-6BA8A8DF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4DBB4-FE59-58C5-72BF-5A9C2617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1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1C225-0EEA-7947-11AB-7778EB2F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B967A-A2BF-B649-77CF-8B8E3FAE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557D9-76B8-DE7C-6DD9-A78F77A5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5473-A846-6E56-0534-7F8A5856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9E30-6F07-9A43-4C06-4A1C35EF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FC6AE-D850-EB95-3A53-B8FCB665B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27326-41DC-698B-DAF1-A6CCAD6D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522B8-203D-F675-F112-8D56A94B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D435-E408-4FE4-1DEB-7B1B89E7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EC2E-DFDE-7DED-91E7-D794B5EC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611B5-3333-9C1F-91E3-9D412DB03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9CB7A-394A-30D8-2724-644AF86AA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5C28E-1ABC-AE7C-68FB-8FDA2061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D8A5A-AE52-22B2-1944-BF021F40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1146D-7426-D070-3205-B690829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7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D56A2-C469-382D-878D-A87DAE80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DC504-95B5-7EC0-7576-B14B7A5D4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4EF1-56A8-6374-FF0C-175752076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F355-340E-7D44-9FCE-637B8A466B7C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97853-5D05-B619-ABFD-59C412BD0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A54D0-75C5-B517-1603-286AC2D29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30E5-C185-C644-AACF-2820F06B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6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6F54-A718-B220-75DA-F78559946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58057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411560"/>
            <a:ext cx="8229600" cy="3961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Are these chocolate fractions </a:t>
            </a:r>
            <a:r>
              <a:rPr lang="en-AU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equivalent</a:t>
            </a: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?</a:t>
            </a:r>
          </a:p>
          <a:p>
            <a:endParaRPr lang="en-AU" sz="2200" dirty="0">
              <a:latin typeface="Comic Sans MS" pitchFamily="66" charset="0"/>
            </a:endParaRPr>
          </a:p>
        </p:txBody>
      </p:sp>
      <p:pic>
        <p:nvPicPr>
          <p:cNvPr id="45" name="Picture 44" descr="chocolate equiv.png"/>
          <p:cNvPicPr>
            <a:picLocks noChangeAspect="1"/>
          </p:cNvPicPr>
          <p:nvPr/>
        </p:nvPicPr>
        <p:blipFill>
          <a:blip r:embed="rId2" cstate="print"/>
          <a:srcRect l="10381" r="33859" b="45144"/>
          <a:stretch>
            <a:fillRect/>
          </a:stretch>
        </p:blipFill>
        <p:spPr>
          <a:xfrm>
            <a:off x="2279576" y="1916833"/>
            <a:ext cx="3816424" cy="2269057"/>
          </a:xfrm>
          <a:prstGeom prst="rect">
            <a:avLst/>
          </a:prstGeom>
        </p:spPr>
      </p:pic>
      <p:pic>
        <p:nvPicPr>
          <p:cNvPr id="46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2924945"/>
            <a:ext cx="360040" cy="353559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6744071" y="2060848"/>
            <a:ext cx="5125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If you said yes, you are correct!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76498" y="4233193"/>
            <a:ext cx="55917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If I ate the first chocolate today and the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second chocolate tomorrow,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would have eaten the same amount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of chocolate each day!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76498" y="2777689"/>
            <a:ext cx="55917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Even though the chocolate is made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up of different pieces, the same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amount is left over on both blocks!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73778D-08AB-7A4C-BCDC-73024E5DC0C9}"/>
              </a:ext>
            </a:extLst>
          </p:cNvPr>
          <p:cNvSpPr/>
          <p:nvPr/>
        </p:nvSpPr>
        <p:spPr>
          <a:xfrm>
            <a:off x="0" y="6195937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8C0FF-BC06-C64E-AEB1-B11C5CB135AC}"/>
              </a:ext>
            </a:extLst>
          </p:cNvPr>
          <p:cNvSpPr txBox="1"/>
          <p:nvPr/>
        </p:nvSpPr>
        <p:spPr>
          <a:xfrm>
            <a:off x="609600" y="399379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26480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04707" y="5334159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FF2F92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So we can say:       is equivalent to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2642" y="1244569"/>
            <a:ext cx="10506973" cy="391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about these chocolate fractions? </a:t>
            </a:r>
          </a:p>
          <a:p>
            <a:pPr marL="0" indent="0" algn="ctr">
              <a:buNone/>
            </a:pPr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Are they </a:t>
            </a:r>
            <a:r>
              <a:rPr lang="en-AU" sz="36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equivalent</a:t>
            </a:r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?</a:t>
            </a:r>
          </a:p>
          <a:p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pPr>
              <a:buNone/>
            </a:pPr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pPr>
              <a:buNone/>
            </a:pPr>
            <a:endParaRPr lang="en-AU" sz="2200" dirty="0">
              <a:latin typeface="Comic Sans MS" pitchFamily="66" charset="0"/>
            </a:endParaRPr>
          </a:p>
          <a:p>
            <a:pPr>
              <a:buNone/>
            </a:pPr>
            <a:endParaRPr lang="en-AU" sz="2000" dirty="0">
              <a:latin typeface="Comic Sans MS" pitchFamily="66" charset="0"/>
            </a:endParaRPr>
          </a:p>
        </p:txBody>
      </p:sp>
      <p:pic>
        <p:nvPicPr>
          <p:cNvPr id="46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9828" y="3684660"/>
            <a:ext cx="360040" cy="353559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6384032" y="2812310"/>
            <a:ext cx="5554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If you said yes, you are correct!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301262" y="3482073"/>
            <a:ext cx="46197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Again, even though the chocolates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Are made up of different pieces, the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same amount on both blocks is left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over!</a:t>
            </a:r>
          </a:p>
        </p:txBody>
      </p:sp>
      <p:pic>
        <p:nvPicPr>
          <p:cNvPr id="9" name="Picture 8" descr="equiv 2.png"/>
          <p:cNvPicPr>
            <a:picLocks noChangeAspect="1"/>
          </p:cNvPicPr>
          <p:nvPr/>
        </p:nvPicPr>
        <p:blipFill>
          <a:blip r:embed="rId3" cstate="print"/>
          <a:srcRect l="27880" t="41276" r="35162" b="34444"/>
          <a:stretch>
            <a:fillRect/>
          </a:stretch>
        </p:blipFill>
        <p:spPr>
          <a:xfrm>
            <a:off x="2063552" y="2713300"/>
            <a:ext cx="2901848" cy="1152128"/>
          </a:xfrm>
          <a:prstGeom prst="rect">
            <a:avLst/>
          </a:prstGeom>
        </p:spPr>
      </p:pic>
      <p:pic>
        <p:nvPicPr>
          <p:cNvPr id="11" name="Picture 10" descr="equiv 2.png"/>
          <p:cNvPicPr>
            <a:picLocks noChangeAspect="1"/>
          </p:cNvPicPr>
          <p:nvPr/>
        </p:nvPicPr>
        <p:blipFill>
          <a:blip r:embed="rId3" cstate="print"/>
          <a:srcRect l="64563" t="41276" r="-1247" b="34444"/>
          <a:stretch>
            <a:fillRect/>
          </a:stretch>
        </p:blipFill>
        <p:spPr>
          <a:xfrm>
            <a:off x="2207568" y="4009444"/>
            <a:ext cx="2880320" cy="115212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913784" y="5161572"/>
            <a:ext cx="792088" cy="395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4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21796" y="5751337"/>
            <a:ext cx="576064" cy="53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100" dirty="0">
                <a:latin typeface="AGCanYouNotBold" panose="02000803000000000000" pitchFamily="2" charset="0"/>
                <a:ea typeface="AGCanYouNotBold" panose="02000803000000000000" pitchFamily="2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041183" y="5689584"/>
            <a:ext cx="4486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1F1FF0A-20D2-4349-9E3F-38A8864541B6}"/>
              </a:ext>
            </a:extLst>
          </p:cNvPr>
          <p:cNvSpPr/>
          <p:nvPr/>
        </p:nvSpPr>
        <p:spPr>
          <a:xfrm>
            <a:off x="0" y="623817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E0CB2A-7114-314E-8695-865557533600}"/>
              </a:ext>
            </a:extLst>
          </p:cNvPr>
          <p:cNvSpPr txBox="1"/>
          <p:nvPr/>
        </p:nvSpPr>
        <p:spPr>
          <a:xfrm>
            <a:off x="730370" y="413572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Equivalent Fractions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023B628-5A9B-2A4C-B3DD-939F5C14281D}"/>
              </a:ext>
            </a:extLst>
          </p:cNvPr>
          <p:cNvSpPr txBox="1">
            <a:spLocks/>
          </p:cNvSpPr>
          <p:nvPr/>
        </p:nvSpPr>
        <p:spPr>
          <a:xfrm>
            <a:off x="8254840" y="5129861"/>
            <a:ext cx="792088" cy="395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0D9BF9-233A-D840-AF43-83923DCF61D5}"/>
              </a:ext>
            </a:extLst>
          </p:cNvPr>
          <p:cNvSpPr txBox="1">
            <a:spLocks/>
          </p:cNvSpPr>
          <p:nvPr/>
        </p:nvSpPr>
        <p:spPr>
          <a:xfrm>
            <a:off x="8362852" y="5719626"/>
            <a:ext cx="576064" cy="53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100" dirty="0">
                <a:latin typeface="AGCanYouNotBold" panose="02000803000000000000" pitchFamily="2" charset="0"/>
                <a:ea typeface="AGCanYouNotBold" panose="02000803000000000000" pitchFamily="2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E24071-4B21-4543-9267-EFE35FBBF613}"/>
              </a:ext>
            </a:extLst>
          </p:cNvPr>
          <p:cNvCxnSpPr>
            <a:cxnSpLocks/>
          </p:cNvCxnSpPr>
          <p:nvPr/>
        </p:nvCxnSpPr>
        <p:spPr>
          <a:xfrm>
            <a:off x="8382239" y="5657873"/>
            <a:ext cx="4486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49" grpId="0"/>
      <p:bldP spid="13" grpId="0"/>
      <p:bldP spid="14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244570"/>
            <a:ext cx="8750060" cy="10256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about these chocolate fractions?</a:t>
            </a:r>
          </a:p>
          <a:p>
            <a:pPr marL="0" indent="0" algn="ctr"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Are they </a:t>
            </a:r>
            <a:r>
              <a:rPr lang="en-AU" sz="32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equivalent</a:t>
            </a: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?</a:t>
            </a: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06839" y="2348879"/>
            <a:ext cx="5309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If you said no, you are correct!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106839" y="2854643"/>
            <a:ext cx="6883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The blocks DO NOT have the same amount of chocolate left over!</a:t>
            </a:r>
          </a:p>
        </p:txBody>
      </p:sp>
      <p:pic>
        <p:nvPicPr>
          <p:cNvPr id="12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702" y="3580078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12" descr="equiv 3.png"/>
          <p:cNvPicPr>
            <a:picLocks noChangeAspect="1"/>
          </p:cNvPicPr>
          <p:nvPr/>
        </p:nvPicPr>
        <p:blipFill>
          <a:blip r:embed="rId3" cstate="print"/>
          <a:srcRect l="29457" t="8724" r="35326" b="34156"/>
          <a:stretch>
            <a:fillRect/>
          </a:stretch>
        </p:blipFill>
        <p:spPr>
          <a:xfrm>
            <a:off x="1258663" y="2455914"/>
            <a:ext cx="2497635" cy="2448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06839" y="4456347"/>
            <a:ext cx="6883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If you said the first block you are correct!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06839" y="3580078"/>
            <a:ext cx="688387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Which chocolate fraction is BIGGER?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(Which one means you get more chocolate?)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6839" y="5037150"/>
            <a:ext cx="688387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The first chocolate might be made up of less pieces but it’s a bigger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chunk of chocolate .......</a:t>
            </a:r>
            <a:r>
              <a:rPr lang="en-AU" sz="1600" dirty="0" err="1">
                <a:latin typeface="Comic Sans MS" pitchFamily="66" charset="0"/>
              </a:rPr>
              <a:t>mmmmmmmmmm</a:t>
            </a:r>
            <a:r>
              <a:rPr lang="en-AU" sz="1600" dirty="0">
                <a:latin typeface="Comic Sans MS" pitchFamily="66" charset="0"/>
              </a:rPr>
              <a:t> chocolate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30F60-5220-3045-B4D0-C3A2F69B6736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A870BD-2BF0-A149-B120-162D52045FE6}"/>
              </a:ext>
            </a:extLst>
          </p:cNvPr>
          <p:cNvSpPr txBox="1"/>
          <p:nvPr/>
        </p:nvSpPr>
        <p:spPr>
          <a:xfrm>
            <a:off x="730370" y="27608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5935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88241" y="1929417"/>
            <a:ext cx="6062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  How did I go from       to      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9309" y="1207586"/>
            <a:ext cx="10792834" cy="2437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look back at two of my equivalent pizzas to work this out!</a:t>
            </a: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480904" y="300399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496695" y="3580058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056142" y="3543905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9440911" y="300399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9425120" y="3569320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0000358" y="3543905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7680176" y="475903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AU" sz="3200" dirty="0"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89646" y="4981620"/>
            <a:ext cx="70821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Can you work out what I multiplied both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numerator and denominator by?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08862" y="3302361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687356" y="194413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686417" y="229262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919772" y="223953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5771964" y="195287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750850" y="227266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987988" y="223713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equivalent.png"/>
          <p:cNvPicPr>
            <a:picLocks noChangeAspect="1"/>
          </p:cNvPicPr>
          <p:nvPr/>
        </p:nvPicPr>
        <p:blipFill>
          <a:blip r:embed="rId2" cstate="print"/>
          <a:srcRect t="6300" r="33355" b="72209"/>
          <a:stretch>
            <a:fillRect/>
          </a:stretch>
        </p:blipFill>
        <p:spPr>
          <a:xfrm>
            <a:off x="2067149" y="2688035"/>
            <a:ext cx="4104456" cy="1872208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794287" y="4380706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2 slices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656237" y="4363244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4 slices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10353" y="3358897"/>
            <a:ext cx="5760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66" name="Curved Down Arrow 65"/>
          <p:cNvSpPr/>
          <p:nvPr/>
        </p:nvSpPr>
        <p:spPr>
          <a:xfrm>
            <a:off x="8520597" y="2870716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Down Arrow 66"/>
          <p:cNvSpPr/>
          <p:nvPr/>
        </p:nvSpPr>
        <p:spPr>
          <a:xfrm flipV="1">
            <a:off x="8520597" y="4094852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546692" y="6208843"/>
            <a:ext cx="8642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multiplied BOTH by 2!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8880637" y="254456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8880637" y="456078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D639BA-7F66-C84E-98EC-C365CE214324}"/>
              </a:ext>
            </a:extLst>
          </p:cNvPr>
          <p:cNvSpPr txBox="1"/>
          <p:nvPr/>
        </p:nvSpPr>
        <p:spPr>
          <a:xfrm>
            <a:off x="749309" y="27516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How do we make 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9200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" grpId="0" uiExpand="1" build="p"/>
      <p:bldP spid="28" grpId="0"/>
      <p:bldP spid="29" grpId="0"/>
      <p:bldP spid="57" grpId="0"/>
      <p:bldP spid="58" grpId="0"/>
      <p:bldP spid="31" grpId="0"/>
      <p:bldP spid="45" grpId="0"/>
      <p:bldP spid="46" grpId="0"/>
      <p:bldP spid="51" grpId="0"/>
      <p:bldP spid="52" grpId="0"/>
      <p:bldP spid="55" grpId="0"/>
      <p:bldP spid="56" grpId="0"/>
      <p:bldP spid="60" grpId="0"/>
      <p:bldP spid="66" grpId="0" animBg="1"/>
      <p:bldP spid="67" grpId="0" animBg="1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199" y="1276772"/>
            <a:ext cx="8776447" cy="2933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Hmmm, let’s see what I did with a different pizza</a:t>
            </a:r>
          </a:p>
          <a:p>
            <a:pPr marL="0" indent="0">
              <a:buNone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did I go from       to      ?</a:t>
            </a:r>
          </a:p>
          <a:p>
            <a:endParaRPr lang="en-AU" sz="20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pPr>
              <a:buNone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37860" y="2877151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653651" y="3453215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213098" y="3417062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9597867" y="2877151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3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9582076" y="3442477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0157314" y="3417062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7680176" y="475903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AU" sz="3200" dirty="0"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65818" y="3175518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439816" y="174316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439816" y="202272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711232" y="1997312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5231904" y="174316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3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231904" y="202272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503320" y="1997312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equivalent.png"/>
          <p:cNvPicPr>
            <a:picLocks noChangeAspect="1"/>
          </p:cNvPicPr>
          <p:nvPr/>
        </p:nvPicPr>
        <p:blipFill>
          <a:blip r:embed="rId2" cstate="print"/>
          <a:srcRect l="5846" t="6300" r="67262" b="72209"/>
          <a:stretch>
            <a:fillRect/>
          </a:stretch>
        </p:blipFill>
        <p:spPr>
          <a:xfrm>
            <a:off x="2196593" y="2561606"/>
            <a:ext cx="1656184" cy="1872208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484625" y="4145782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2 slices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356833" y="4145782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6 slices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852777" y="3192630"/>
            <a:ext cx="5760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66" name="Curved Down Arrow 65"/>
          <p:cNvSpPr/>
          <p:nvPr/>
        </p:nvSpPr>
        <p:spPr>
          <a:xfrm>
            <a:off x="8677553" y="2743873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Down Arrow 66"/>
          <p:cNvSpPr/>
          <p:nvPr/>
        </p:nvSpPr>
        <p:spPr>
          <a:xfrm flipV="1">
            <a:off x="8677553" y="3968009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9037593" y="2417719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9037593" y="4433943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pic>
        <p:nvPicPr>
          <p:cNvPr id="32" name="Picture 31" descr="equivalent.png"/>
          <p:cNvPicPr>
            <a:picLocks noChangeAspect="1"/>
          </p:cNvPicPr>
          <p:nvPr/>
        </p:nvPicPr>
        <p:blipFill>
          <a:blip r:embed="rId2" cstate="print"/>
          <a:srcRect t="27791" r="66093" b="54024"/>
          <a:stretch>
            <a:fillRect/>
          </a:stretch>
        </p:blipFill>
        <p:spPr>
          <a:xfrm>
            <a:off x="3780769" y="2705622"/>
            <a:ext cx="2088232" cy="158417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849035" y="5995487"/>
            <a:ext cx="5145741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solidFill>
                  <a:srgbClr val="FF2F92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 think I see a pattern here...</a:t>
            </a: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5F8ED2-43CF-9448-875F-9B6BAF07AA62}"/>
              </a:ext>
            </a:extLst>
          </p:cNvPr>
          <p:cNvSpPr txBox="1"/>
          <p:nvPr/>
        </p:nvSpPr>
        <p:spPr>
          <a:xfrm>
            <a:off x="749309" y="27516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How do we make Equivalent Fractions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3658D-071E-A148-AD2D-B5E154E20C16}"/>
              </a:ext>
            </a:extLst>
          </p:cNvPr>
          <p:cNvSpPr/>
          <p:nvPr/>
        </p:nvSpPr>
        <p:spPr>
          <a:xfrm>
            <a:off x="239690" y="4748652"/>
            <a:ext cx="70821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Can you work out what I multiplied both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numerator and denominator by?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B97386-3D75-C84E-A0EE-DEDDEE899F14}"/>
              </a:ext>
            </a:extLst>
          </p:cNvPr>
          <p:cNvSpPr/>
          <p:nvPr/>
        </p:nvSpPr>
        <p:spPr>
          <a:xfrm>
            <a:off x="1596736" y="5975875"/>
            <a:ext cx="8642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multiplied BOTH by 2!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7" grpId="0"/>
      <p:bldP spid="58" grpId="0"/>
      <p:bldP spid="31" grpId="0"/>
      <p:bldP spid="45" grpId="0"/>
      <p:bldP spid="46" grpId="0"/>
      <p:bldP spid="51" grpId="0"/>
      <p:bldP spid="52" grpId="0"/>
      <p:bldP spid="55" grpId="0"/>
      <p:bldP spid="56" grpId="0"/>
      <p:bldP spid="60" grpId="0"/>
      <p:bldP spid="66" grpId="0" animBg="1"/>
      <p:bldP spid="67" grpId="0" animBg="1"/>
      <p:bldP spid="69" grpId="0"/>
      <p:bldP spid="7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20E80D-4046-874F-B9F6-AA972D0B7665}"/>
              </a:ext>
            </a:extLst>
          </p:cNvPr>
          <p:cNvSpPr/>
          <p:nvPr/>
        </p:nvSpPr>
        <p:spPr>
          <a:xfrm>
            <a:off x="7243737" y="1806451"/>
            <a:ext cx="4212250" cy="2479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908378" y="396694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AU" sz="3200" dirty="0"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409440" y="2122654"/>
            <a:ext cx="40117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I need to multiply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solidFill>
                  <a:schemeClr val="bg1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BOTH!!! </a:t>
            </a:r>
            <a:r>
              <a:rPr lang="en-AU" sz="24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</a:t>
            </a:r>
            <a:r>
              <a:rPr lang="en-AU" sz="2400" b="1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numerator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b="1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and denominator</a:t>
            </a:r>
            <a:endParaRPr lang="en-AU" sz="24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by the </a:t>
            </a:r>
            <a:r>
              <a:rPr lang="en-AU" sz="2400" b="1" dirty="0">
                <a:solidFill>
                  <a:schemeClr val="bg1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SAME!!! </a:t>
            </a:r>
            <a:r>
              <a:rPr lang="en-AU" sz="24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amount</a:t>
            </a:r>
            <a:endParaRPr lang="en-AU" sz="20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36" name="Picture 4" descr="http://img1.picmix.com/output/stamp/thumb/8/3/7/3/333738_28f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6410" y="3140969"/>
            <a:ext cx="1224136" cy="1316275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7108519" y="1106162"/>
            <a:ext cx="461359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000" dirty="0">
                <a:solidFill>
                  <a:srgbClr val="CC9900"/>
                </a:solidFill>
                <a:latin typeface="HighLines" pitchFamily="2" charset="0"/>
              </a:rPr>
              <a:t>THE  GOLDEN RULE</a:t>
            </a:r>
            <a:endParaRPr lang="en-AU" sz="3600" dirty="0">
              <a:solidFill>
                <a:srgbClr val="CC9900"/>
              </a:solidFill>
              <a:latin typeface="HighLines" pitchFamily="2" charset="0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26756" y="4708565"/>
            <a:ext cx="11865243" cy="220564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AU" sz="27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</a:t>
            </a:r>
            <a:r>
              <a:rPr lang="en-AU" sz="27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cannot</a:t>
            </a:r>
            <a:r>
              <a:rPr lang="en-AU" sz="2700" dirty="0">
                <a:latin typeface="AGCanYouNotBold" panose="02000803000000000000" pitchFamily="2" charset="0"/>
                <a:ea typeface="AGCanYouNotBold" panose="02000803000000000000" pitchFamily="2" charset="0"/>
              </a:rPr>
              <a:t> multiply only the numerator or denominator </a:t>
            </a:r>
          </a:p>
          <a:p>
            <a:pPr lvl="0">
              <a:lnSpc>
                <a:spcPct val="120000"/>
              </a:lnSpc>
              <a:defRPr/>
            </a:pPr>
            <a:r>
              <a:rPr lang="en-AU" sz="27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</a:t>
            </a:r>
            <a:r>
              <a:rPr lang="en-AU" sz="27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cannot</a:t>
            </a:r>
            <a:r>
              <a:rPr lang="en-AU" sz="2700" dirty="0">
                <a:latin typeface="AGCanYouNotBold" panose="02000803000000000000" pitchFamily="2" charset="0"/>
                <a:ea typeface="AGCanYouNotBold" panose="02000803000000000000" pitchFamily="2" charset="0"/>
              </a:rPr>
              <a:t> multiply the numerator and denominator by different amounts</a:t>
            </a:r>
          </a:p>
          <a:p>
            <a:pPr>
              <a:buNone/>
            </a:pPr>
            <a:endParaRPr lang="en-AU" sz="27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buNone/>
            </a:pPr>
            <a:endParaRPr lang="en-AU" sz="27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buNone/>
            </a:pPr>
            <a:endParaRPr lang="en-AU" sz="27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buNone/>
            </a:pPr>
            <a:r>
              <a:rPr lang="en-AU" sz="2700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9F3E4C-04F4-0E4A-9660-FBD4A5776707}"/>
              </a:ext>
            </a:extLst>
          </p:cNvPr>
          <p:cNvSpPr/>
          <p:nvPr/>
        </p:nvSpPr>
        <p:spPr>
          <a:xfrm>
            <a:off x="326756" y="1243498"/>
            <a:ext cx="6629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Make equivalent fractions by multiplying or dividing both the numerator and the denominator by the same number.</a:t>
            </a:r>
            <a:endParaRPr lang="en-AU" sz="2800" b="0" dirty="0"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br>
              <a:rPr lang="en-AU" dirty="0"/>
            </a:br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9B1550-C2C6-8949-A6FC-86EC9387CAE6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A66B06-D87B-F444-8EC0-55A95D67246B}"/>
              </a:ext>
            </a:extLst>
          </p:cNvPr>
          <p:cNvSpPr txBox="1"/>
          <p:nvPr/>
        </p:nvSpPr>
        <p:spPr>
          <a:xfrm>
            <a:off x="749309" y="27516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How do we make 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233833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0E9D3-DFD7-D440-8091-B37BC134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45" y="1608005"/>
            <a:ext cx="6254750" cy="23881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F85658-5BB2-1148-AE59-312B3E580FE7}"/>
              </a:ext>
            </a:extLst>
          </p:cNvPr>
          <p:cNvSpPr/>
          <p:nvPr/>
        </p:nvSpPr>
        <p:spPr>
          <a:xfrm>
            <a:off x="789048" y="1023418"/>
            <a:ext cx="10194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Let’s use these squares to demonstrate this rule</a:t>
            </a:r>
            <a:endParaRPr lang="en-AU" sz="2800" b="0" dirty="0"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E1F5B-9ECC-2445-9769-42E8E7CB59CA}"/>
              </a:ext>
            </a:extLst>
          </p:cNvPr>
          <p:cNvSpPr/>
          <p:nvPr/>
        </p:nvSpPr>
        <p:spPr>
          <a:xfrm>
            <a:off x="1789889" y="278775"/>
            <a:ext cx="8521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Making Equivalent Fractions</a:t>
            </a:r>
            <a:endParaRPr lang="en-AU" sz="40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D0410E-A978-ED4D-8542-C93B3B3D21B6}"/>
              </a:ext>
            </a:extLst>
          </p:cNvPr>
          <p:cNvSpPr txBox="1">
            <a:spLocks/>
          </p:cNvSpPr>
          <p:nvPr/>
        </p:nvSpPr>
        <p:spPr>
          <a:xfrm>
            <a:off x="3316454" y="434164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63CB24-3AC1-634F-88D6-ED50C4BEFFB9}"/>
              </a:ext>
            </a:extLst>
          </p:cNvPr>
          <p:cNvSpPr txBox="1">
            <a:spLocks/>
          </p:cNvSpPr>
          <p:nvPr/>
        </p:nvSpPr>
        <p:spPr>
          <a:xfrm>
            <a:off x="3332245" y="4917708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C70036-10EE-1046-AEB5-82FE6394CF0C}"/>
              </a:ext>
            </a:extLst>
          </p:cNvPr>
          <p:cNvCxnSpPr>
            <a:cxnSpLocks/>
          </p:cNvCxnSpPr>
          <p:nvPr/>
        </p:nvCxnSpPr>
        <p:spPr>
          <a:xfrm>
            <a:off x="3891692" y="4881555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8296C4-DB5B-2D49-9F32-12519F62930F}"/>
              </a:ext>
            </a:extLst>
          </p:cNvPr>
          <p:cNvSpPr txBox="1">
            <a:spLocks/>
          </p:cNvSpPr>
          <p:nvPr/>
        </p:nvSpPr>
        <p:spPr>
          <a:xfrm>
            <a:off x="5276461" y="434164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79D58C-5F06-914B-A23A-101F2A4D72FF}"/>
              </a:ext>
            </a:extLst>
          </p:cNvPr>
          <p:cNvSpPr txBox="1">
            <a:spLocks/>
          </p:cNvSpPr>
          <p:nvPr/>
        </p:nvSpPr>
        <p:spPr>
          <a:xfrm>
            <a:off x="5260670" y="4906970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08031E-F65C-564F-A6E9-D98AB5BCF742}"/>
              </a:ext>
            </a:extLst>
          </p:cNvPr>
          <p:cNvCxnSpPr>
            <a:cxnSpLocks/>
          </p:cNvCxnSpPr>
          <p:nvPr/>
        </p:nvCxnSpPr>
        <p:spPr>
          <a:xfrm>
            <a:off x="5835908" y="4881555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86D1E-1CFE-CC4C-AB54-7F52A024CE7E}"/>
              </a:ext>
            </a:extLst>
          </p:cNvPr>
          <p:cNvSpPr/>
          <p:nvPr/>
        </p:nvSpPr>
        <p:spPr>
          <a:xfrm>
            <a:off x="4844412" y="4640011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1C961478-548F-C34F-8E2E-F0B394D6B8A4}"/>
              </a:ext>
            </a:extLst>
          </p:cNvPr>
          <p:cNvSpPr/>
          <p:nvPr/>
        </p:nvSpPr>
        <p:spPr>
          <a:xfrm>
            <a:off x="4356147" y="4208366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8E19DFE6-B755-9840-9E54-4C0CCB40B7A8}"/>
              </a:ext>
            </a:extLst>
          </p:cNvPr>
          <p:cNvSpPr/>
          <p:nvPr/>
        </p:nvSpPr>
        <p:spPr>
          <a:xfrm flipV="1">
            <a:off x="4356147" y="5432502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C0A3A4D-76B3-C845-93C6-9BE1DB3AD1EF}"/>
              </a:ext>
            </a:extLst>
          </p:cNvPr>
          <p:cNvSpPr txBox="1">
            <a:spLocks/>
          </p:cNvSpPr>
          <p:nvPr/>
        </p:nvSpPr>
        <p:spPr>
          <a:xfrm>
            <a:off x="4716187" y="388221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25DE1D-5B74-B149-A008-C8FEB2D1E8D4}"/>
              </a:ext>
            </a:extLst>
          </p:cNvPr>
          <p:cNvSpPr txBox="1">
            <a:spLocks/>
          </p:cNvSpPr>
          <p:nvPr/>
        </p:nvSpPr>
        <p:spPr>
          <a:xfrm>
            <a:off x="4716187" y="589843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A502F84-F525-374A-9A1A-F8BF761870DF}"/>
              </a:ext>
            </a:extLst>
          </p:cNvPr>
          <p:cNvSpPr txBox="1">
            <a:spLocks/>
          </p:cNvSpPr>
          <p:nvPr/>
        </p:nvSpPr>
        <p:spPr>
          <a:xfrm>
            <a:off x="7343749" y="4435128"/>
            <a:ext cx="159996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B0EBCFF-AC4D-F248-96F4-B520643C21F7}"/>
              </a:ext>
            </a:extLst>
          </p:cNvPr>
          <p:cNvSpPr txBox="1">
            <a:spLocks/>
          </p:cNvSpPr>
          <p:nvPr/>
        </p:nvSpPr>
        <p:spPr>
          <a:xfrm>
            <a:off x="7327958" y="500045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E26DC3-EF5F-D240-A7B6-6B6AF125D4E7}"/>
              </a:ext>
            </a:extLst>
          </p:cNvPr>
          <p:cNvCxnSpPr>
            <a:cxnSpLocks/>
          </p:cNvCxnSpPr>
          <p:nvPr/>
        </p:nvCxnSpPr>
        <p:spPr>
          <a:xfrm>
            <a:off x="7903196" y="4975039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3E8AD6D-4946-454C-AFE4-856CF1366F77}"/>
              </a:ext>
            </a:extLst>
          </p:cNvPr>
          <p:cNvSpPr/>
          <p:nvPr/>
        </p:nvSpPr>
        <p:spPr>
          <a:xfrm>
            <a:off x="6880120" y="4640011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25" name="Curved Down Arrow 24">
            <a:extLst>
              <a:ext uri="{FF2B5EF4-FFF2-40B4-BE49-F238E27FC236}">
                <a16:creationId xmlns:a16="http://schemas.microsoft.com/office/drawing/2014/main" id="{219FD433-A62A-5B4D-A29A-6A19F668A309}"/>
              </a:ext>
            </a:extLst>
          </p:cNvPr>
          <p:cNvSpPr/>
          <p:nvPr/>
        </p:nvSpPr>
        <p:spPr>
          <a:xfrm>
            <a:off x="6391855" y="4208366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CCC0B32A-6BB5-7844-8795-D86529A7E97E}"/>
              </a:ext>
            </a:extLst>
          </p:cNvPr>
          <p:cNvSpPr/>
          <p:nvPr/>
        </p:nvSpPr>
        <p:spPr>
          <a:xfrm flipV="1">
            <a:off x="6391855" y="5432502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B60FD15-14B4-E34C-88C9-540E489C75A0}"/>
              </a:ext>
            </a:extLst>
          </p:cNvPr>
          <p:cNvSpPr txBox="1">
            <a:spLocks/>
          </p:cNvSpPr>
          <p:nvPr/>
        </p:nvSpPr>
        <p:spPr>
          <a:xfrm>
            <a:off x="6751895" y="388221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C0EC02A-DD58-2E44-A87D-5C521E82B4BE}"/>
              </a:ext>
            </a:extLst>
          </p:cNvPr>
          <p:cNvSpPr txBox="1">
            <a:spLocks/>
          </p:cNvSpPr>
          <p:nvPr/>
        </p:nvSpPr>
        <p:spPr>
          <a:xfrm>
            <a:off x="6751895" y="589843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9AB710-91B5-8A42-B965-35DB866F4E63}"/>
              </a:ext>
            </a:extLst>
          </p:cNvPr>
          <p:cNvSpPr/>
          <p:nvPr/>
        </p:nvSpPr>
        <p:spPr>
          <a:xfrm>
            <a:off x="0" y="6150632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 animBg="1"/>
      <p:bldP spid="15" grpId="0" animBg="1"/>
      <p:bldP spid="16" grpId="0"/>
      <p:bldP spid="17" grpId="0"/>
      <p:bldP spid="21" grpId="0"/>
      <p:bldP spid="22" grpId="0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5E1F5B-9ECC-2445-9769-42E8E7CB59CA}"/>
              </a:ext>
            </a:extLst>
          </p:cNvPr>
          <p:cNvSpPr/>
          <p:nvPr/>
        </p:nvSpPr>
        <p:spPr>
          <a:xfrm>
            <a:off x="1824422" y="506438"/>
            <a:ext cx="904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Making 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5B7EEE-B02A-394B-A5C5-6E9BC776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36" y="1737204"/>
            <a:ext cx="8839200" cy="16129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A3EC0A-6515-A748-A53A-F816BB6BE443}"/>
              </a:ext>
            </a:extLst>
          </p:cNvPr>
          <p:cNvSpPr txBox="1">
            <a:spLocks/>
          </p:cNvSpPr>
          <p:nvPr/>
        </p:nvSpPr>
        <p:spPr>
          <a:xfrm>
            <a:off x="4328130" y="4034779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4828C0-263E-9547-B3D3-B2F3E85A56C1}"/>
              </a:ext>
            </a:extLst>
          </p:cNvPr>
          <p:cNvSpPr txBox="1">
            <a:spLocks/>
          </p:cNvSpPr>
          <p:nvPr/>
        </p:nvSpPr>
        <p:spPr>
          <a:xfrm>
            <a:off x="4343921" y="4610843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F84A98-7F4C-1845-87BB-0B71575431E1}"/>
              </a:ext>
            </a:extLst>
          </p:cNvPr>
          <p:cNvCxnSpPr>
            <a:cxnSpLocks/>
          </p:cNvCxnSpPr>
          <p:nvPr/>
        </p:nvCxnSpPr>
        <p:spPr>
          <a:xfrm>
            <a:off x="4903368" y="4574690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DBB710-FD97-4648-AEAE-9993A9261FAB}"/>
              </a:ext>
            </a:extLst>
          </p:cNvPr>
          <p:cNvSpPr txBox="1">
            <a:spLocks/>
          </p:cNvSpPr>
          <p:nvPr/>
        </p:nvSpPr>
        <p:spPr>
          <a:xfrm>
            <a:off x="6288137" y="4034779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DC79BB-3F0F-954D-B2B4-545D21CEBE7D}"/>
              </a:ext>
            </a:extLst>
          </p:cNvPr>
          <p:cNvSpPr txBox="1">
            <a:spLocks/>
          </p:cNvSpPr>
          <p:nvPr/>
        </p:nvSpPr>
        <p:spPr>
          <a:xfrm>
            <a:off x="6272346" y="4600105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4CE9F-EAD7-2944-BEDC-0AE94732262A}"/>
              </a:ext>
            </a:extLst>
          </p:cNvPr>
          <p:cNvCxnSpPr>
            <a:cxnSpLocks/>
          </p:cNvCxnSpPr>
          <p:nvPr/>
        </p:nvCxnSpPr>
        <p:spPr>
          <a:xfrm>
            <a:off x="6847584" y="4574690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1A75B-576E-8D4B-9266-E98B084B0F9E}"/>
              </a:ext>
            </a:extLst>
          </p:cNvPr>
          <p:cNvSpPr/>
          <p:nvPr/>
        </p:nvSpPr>
        <p:spPr>
          <a:xfrm>
            <a:off x="5856088" y="4333146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93E85FCB-2B3B-C34C-83E3-48A54515D553}"/>
              </a:ext>
            </a:extLst>
          </p:cNvPr>
          <p:cNvSpPr/>
          <p:nvPr/>
        </p:nvSpPr>
        <p:spPr>
          <a:xfrm>
            <a:off x="5367823" y="3901501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D38FAF54-B736-7C47-98EB-61854534B3D8}"/>
              </a:ext>
            </a:extLst>
          </p:cNvPr>
          <p:cNvSpPr/>
          <p:nvPr/>
        </p:nvSpPr>
        <p:spPr>
          <a:xfrm flipV="1">
            <a:off x="5367823" y="5125637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7943F5F-40D0-D94C-BF18-B4C39AFA787E}"/>
              </a:ext>
            </a:extLst>
          </p:cNvPr>
          <p:cNvSpPr txBox="1">
            <a:spLocks/>
          </p:cNvSpPr>
          <p:nvPr/>
        </p:nvSpPr>
        <p:spPr>
          <a:xfrm>
            <a:off x="5727863" y="3575347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÷2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2F11F2-46E5-EF48-99C3-90C80B1DCDB9}"/>
              </a:ext>
            </a:extLst>
          </p:cNvPr>
          <p:cNvSpPr txBox="1">
            <a:spLocks/>
          </p:cNvSpPr>
          <p:nvPr/>
        </p:nvSpPr>
        <p:spPr>
          <a:xfrm>
            <a:off x="5727863" y="559157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÷2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DBE22-11A2-FA41-9795-74778C903B7B}"/>
              </a:ext>
            </a:extLst>
          </p:cNvPr>
          <p:cNvSpPr/>
          <p:nvPr/>
        </p:nvSpPr>
        <p:spPr>
          <a:xfrm>
            <a:off x="998706" y="1298457"/>
            <a:ext cx="10194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We can also use division to find equivalent fractions…</a:t>
            </a:r>
            <a:endParaRPr lang="en-AU" sz="2800" b="0" dirty="0"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BC4DEE-6749-104C-9E0B-2002A97C68F8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050491"/>
            <a:ext cx="8229600" cy="1729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test this out!</a:t>
            </a:r>
          </a:p>
          <a:p>
            <a:pPr marL="0" indent="0"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Make an equivalent fraction for </a:t>
            </a:r>
          </a:p>
          <a:p>
            <a:pPr marL="0" indent="0">
              <a:buNone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724292" y="146910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724292" y="174866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995708" y="172325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412816" y="4745385"/>
            <a:ext cx="3499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try multiply it by 2</a:t>
            </a:r>
          </a:p>
        </p:txBody>
      </p:sp>
      <p:pic>
        <p:nvPicPr>
          <p:cNvPr id="24" name="Picture 23" descr="one third .png"/>
          <p:cNvPicPr>
            <a:picLocks noChangeAspect="1"/>
          </p:cNvPicPr>
          <p:nvPr/>
        </p:nvPicPr>
        <p:blipFill>
          <a:blip r:embed="rId3" cstate="print"/>
          <a:srcRect l="30815" r="33968" b="51440"/>
          <a:stretch>
            <a:fillRect/>
          </a:stretch>
        </p:blipFill>
        <p:spPr>
          <a:xfrm>
            <a:off x="2429796" y="2048280"/>
            <a:ext cx="2232248" cy="1860206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2830041" y="4427700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845832" y="500376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405279" y="4967611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4790048" y="4427700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74257" y="4993026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349495" y="4967611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57999" y="4726067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32" name="Curved Down Arrow 31"/>
          <p:cNvSpPr/>
          <p:nvPr/>
        </p:nvSpPr>
        <p:spPr>
          <a:xfrm>
            <a:off x="3869734" y="4294422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flipV="1">
            <a:off x="3869734" y="5518558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229774" y="396826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229774" y="598449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12816" y="5177433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Is this correct?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412816" y="567176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YES!</a:t>
            </a:r>
          </a:p>
        </p:txBody>
      </p:sp>
      <p:pic>
        <p:nvPicPr>
          <p:cNvPr id="38" name="Picture 37" descr="one third .png"/>
          <p:cNvPicPr>
            <a:picLocks noChangeAspect="1"/>
          </p:cNvPicPr>
          <p:nvPr/>
        </p:nvPicPr>
        <p:blipFill>
          <a:blip r:embed="rId3" cstate="print"/>
          <a:srcRect l="30815" t="52633" r="33968" b="2253"/>
          <a:stretch>
            <a:fillRect/>
          </a:stretch>
        </p:blipFill>
        <p:spPr>
          <a:xfrm>
            <a:off x="4625818" y="2138817"/>
            <a:ext cx="2232248" cy="172819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819232" y="15007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0B2ED4-46C5-C84B-B863-8AF8225F6D44}"/>
              </a:ext>
            </a:extLst>
          </p:cNvPr>
          <p:cNvSpPr/>
          <p:nvPr/>
        </p:nvSpPr>
        <p:spPr>
          <a:xfrm>
            <a:off x="-18390" y="6261153"/>
            <a:ext cx="12192000" cy="5968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C062CB-5EF6-CA49-8BE4-D15600468E69}"/>
              </a:ext>
            </a:extLst>
          </p:cNvPr>
          <p:cNvSpPr/>
          <p:nvPr/>
        </p:nvSpPr>
        <p:spPr>
          <a:xfrm>
            <a:off x="1771583" y="220523"/>
            <a:ext cx="904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Making 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604FF2-8751-2E48-BCBC-8BB2E1C03D66}"/>
              </a:ext>
            </a:extLst>
          </p:cNvPr>
          <p:cNvSpPr/>
          <p:nvPr/>
        </p:nvSpPr>
        <p:spPr>
          <a:xfrm>
            <a:off x="8498540" y="2581777"/>
            <a:ext cx="3169063" cy="1974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C21ED0-DDC2-0D4A-B791-0FEBBB6FE63C}"/>
              </a:ext>
            </a:extLst>
          </p:cNvPr>
          <p:cNvSpPr/>
          <p:nvPr/>
        </p:nvSpPr>
        <p:spPr>
          <a:xfrm>
            <a:off x="8498541" y="2897980"/>
            <a:ext cx="31342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I need to multiply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solidFill>
                  <a:schemeClr val="bg1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BOTH!!! </a:t>
            </a:r>
            <a:r>
              <a:rPr lang="en-AU" sz="20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the </a:t>
            </a:r>
            <a:r>
              <a:rPr lang="en-AU" sz="2000" b="1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numerator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b="1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and denominator</a:t>
            </a:r>
            <a:endParaRPr lang="en-AU" sz="20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by the </a:t>
            </a:r>
            <a:r>
              <a:rPr lang="en-AU" sz="2000" b="1" dirty="0">
                <a:solidFill>
                  <a:schemeClr val="bg1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SAME!!! </a:t>
            </a:r>
            <a:r>
              <a:rPr lang="en-AU" sz="20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amount</a:t>
            </a:r>
            <a:endParaRPr lang="en-AU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9F7E7F-D2C3-D946-B641-68FE70AEE569}"/>
              </a:ext>
            </a:extLst>
          </p:cNvPr>
          <p:cNvSpPr/>
          <p:nvPr/>
        </p:nvSpPr>
        <p:spPr>
          <a:xfrm>
            <a:off x="8321208" y="2024157"/>
            <a:ext cx="3614479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rgbClr val="CC9900"/>
                </a:solidFill>
                <a:latin typeface="HighLines" pitchFamily="2" charset="0"/>
              </a:rPr>
              <a:t>THE  GOLDEN RULE</a:t>
            </a:r>
            <a:endParaRPr lang="en-AU" sz="2800" dirty="0">
              <a:solidFill>
                <a:srgbClr val="CC9900"/>
              </a:solidFill>
              <a:latin typeface="HighLin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3" grpId="0"/>
      <p:bldP spid="25" grpId="0"/>
      <p:bldP spid="26" grpId="0"/>
      <p:bldP spid="28" grpId="0"/>
      <p:bldP spid="29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588" y="1079013"/>
            <a:ext cx="11540763" cy="1006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0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your mini-whiteboards to form an equivalent fraction by multiplying the numerator and denominator by 2 in each example: </a:t>
            </a:r>
          </a:p>
          <a:p>
            <a:endParaRPr lang="en-AU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19232" y="9501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You do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93486" y="2113103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793486" y="2498559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081518" y="2426550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6529790" y="2113103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529790" y="2498559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817822" y="2426550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3793486" y="4226751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93486" y="4612207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081518" y="454019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6529790" y="4226751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529790" y="4612207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817822" y="454019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3289430" y="2282535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A.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025734" y="2282535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B.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289430" y="4370768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C.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25734" y="4370768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D.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465894" y="4226751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8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7465894" y="4612207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12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753926" y="454019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393886" y="2113103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7393886" y="2498559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12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681918" y="2426550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>
          <a:xfrm>
            <a:off x="4657582" y="4226751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657582" y="4612207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16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945614" y="454019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/>
          <p:cNvSpPr txBox="1">
            <a:spLocks/>
          </p:cNvSpPr>
          <p:nvPr/>
        </p:nvSpPr>
        <p:spPr>
          <a:xfrm>
            <a:off x="4657582" y="2113103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4657582" y="2498559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945614" y="2426550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/>
          <p:cNvSpPr txBox="1">
            <a:spLocks/>
          </p:cNvSpPr>
          <p:nvPr/>
        </p:nvSpPr>
        <p:spPr>
          <a:xfrm>
            <a:off x="4225534" y="4370767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=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033846" y="4370767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=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7033846" y="2282535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=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225534" y="2282535"/>
            <a:ext cx="936104" cy="385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=</a:t>
            </a:r>
          </a:p>
        </p:txBody>
      </p:sp>
      <p:pic>
        <p:nvPicPr>
          <p:cNvPr id="66" name="Picture 65" descr="fractions-Model pictorial.png"/>
          <p:cNvPicPr>
            <a:picLocks noChangeAspect="1"/>
          </p:cNvPicPr>
          <p:nvPr/>
        </p:nvPicPr>
        <p:blipFill>
          <a:blip r:embed="rId2" cstate="print"/>
          <a:srcRect r="53750" b="54443"/>
          <a:stretch>
            <a:fillRect/>
          </a:stretch>
        </p:blipFill>
        <p:spPr>
          <a:xfrm>
            <a:off x="3361438" y="2930607"/>
            <a:ext cx="2664296" cy="1138645"/>
          </a:xfrm>
          <a:prstGeom prst="rect">
            <a:avLst/>
          </a:prstGeom>
        </p:spPr>
      </p:pic>
      <p:pic>
        <p:nvPicPr>
          <p:cNvPr id="67" name="Picture 66" descr="fractions-Model pictorial.png"/>
          <p:cNvPicPr>
            <a:picLocks noChangeAspect="1"/>
          </p:cNvPicPr>
          <p:nvPr/>
        </p:nvPicPr>
        <p:blipFill>
          <a:blip r:embed="rId2" cstate="print"/>
          <a:srcRect l="51282" t="54739" b="-3717"/>
          <a:stretch>
            <a:fillRect/>
          </a:stretch>
        </p:blipFill>
        <p:spPr>
          <a:xfrm>
            <a:off x="6457782" y="4977434"/>
            <a:ext cx="2736304" cy="1193533"/>
          </a:xfrm>
          <a:prstGeom prst="rect">
            <a:avLst/>
          </a:prstGeom>
        </p:spPr>
      </p:pic>
      <p:pic>
        <p:nvPicPr>
          <p:cNvPr id="41" name="Picture 40" descr="fractions-Model pictorial.png"/>
          <p:cNvPicPr>
            <a:picLocks noChangeAspect="1"/>
          </p:cNvPicPr>
          <p:nvPr/>
        </p:nvPicPr>
        <p:blipFill>
          <a:blip r:embed="rId2" cstate="print"/>
          <a:srcRect l="46250" b="54443"/>
          <a:stretch>
            <a:fillRect/>
          </a:stretch>
        </p:blipFill>
        <p:spPr>
          <a:xfrm>
            <a:off x="3073406" y="4993423"/>
            <a:ext cx="3096344" cy="1138645"/>
          </a:xfrm>
          <a:prstGeom prst="rect">
            <a:avLst/>
          </a:prstGeom>
        </p:spPr>
      </p:pic>
      <p:pic>
        <p:nvPicPr>
          <p:cNvPr id="44" name="Picture 43" descr="fractions-Model pictorial.png"/>
          <p:cNvPicPr>
            <a:picLocks noChangeAspect="1"/>
          </p:cNvPicPr>
          <p:nvPr/>
        </p:nvPicPr>
        <p:blipFill>
          <a:blip r:embed="rId2" cstate="print"/>
          <a:srcRect t="54739" r="50000" b="-3717"/>
          <a:stretch>
            <a:fillRect/>
          </a:stretch>
        </p:blipFill>
        <p:spPr>
          <a:xfrm>
            <a:off x="6457782" y="2905191"/>
            <a:ext cx="2808312" cy="11935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7B16FF9-6653-DD49-8C95-9F383096038F}"/>
              </a:ext>
            </a:extLst>
          </p:cNvPr>
          <p:cNvSpPr/>
          <p:nvPr/>
        </p:nvSpPr>
        <p:spPr>
          <a:xfrm>
            <a:off x="0" y="6190862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6D6E5C-D395-ED46-B29F-EE540C80B1D0}"/>
              </a:ext>
            </a:extLst>
          </p:cNvPr>
          <p:cNvSpPr/>
          <p:nvPr/>
        </p:nvSpPr>
        <p:spPr>
          <a:xfrm>
            <a:off x="1771583" y="220523"/>
            <a:ext cx="904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Making 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8" grpId="0"/>
      <p:bldP spid="29" grpId="0"/>
      <p:bldP spid="31" grpId="0"/>
      <p:bldP spid="32" grpId="0"/>
      <p:bldP spid="38" grpId="0"/>
      <p:bldP spid="39" grpId="0"/>
      <p:bldP spid="40" grpId="0"/>
      <p:bldP spid="42" grpId="0"/>
      <p:bldP spid="43" grpId="0"/>
      <p:bldP spid="51" grpId="0"/>
      <p:bldP spid="53" grpId="0"/>
      <p:bldP spid="54" grpId="0"/>
      <p:bldP spid="56" grpId="0"/>
      <p:bldP spid="57" grpId="0"/>
      <p:bldP spid="59" grpId="0"/>
      <p:bldP spid="60" grpId="0"/>
      <p:bldP spid="62" grpId="0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832677"/>
            <a:ext cx="6958956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Complete the Fact Families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791" y="2073365"/>
            <a:ext cx="114075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5400" dirty="0">
                <a:latin typeface="AGCanYouNotBold" charset="0"/>
                <a:ea typeface="AGCanYouNotBold" charset="0"/>
                <a:cs typeface="AGCanYouNotBold" charset="0"/>
              </a:rPr>
              <a:t>5</a:t>
            </a:r>
            <a:r>
              <a:rPr lang="mr-IN" sz="5400" dirty="0">
                <a:latin typeface="AGCanYouNotBold" charset="0"/>
                <a:ea typeface="AGCanYouNotBold" charset="0"/>
                <a:cs typeface="AGCanYouNotBold" charset="0"/>
              </a:rPr>
              <a:t> </a:t>
            </a:r>
            <a:r>
              <a:rPr lang="en-AU" sz="5400" dirty="0">
                <a:latin typeface="AGCanYouNotBold" charset="0"/>
                <a:ea typeface="AGCanYouNotBold" charset="0"/>
                <a:cs typeface="AGCanYouNotBold" charset="0"/>
              </a:rPr>
              <a:t>x 4</a:t>
            </a:r>
            <a:r>
              <a:rPr lang="mr-IN" sz="5400" dirty="0">
                <a:latin typeface="AGCanYouNotBold" charset="0"/>
                <a:ea typeface="AGCanYouNotBold" charset="0"/>
                <a:cs typeface="AGCanYouNotBold" charset="0"/>
              </a:rPr>
              <a:t> = </a:t>
            </a:r>
            <a:r>
              <a:rPr lang="en-AU" sz="5400" dirty="0">
                <a:latin typeface="AGCanYouNotBold" charset="0"/>
                <a:ea typeface="AGCanYouNotBold" charset="0"/>
                <a:cs typeface="AGCanYouNotBold" charset="0"/>
              </a:rPr>
              <a:t>      3 x 2 </a:t>
            </a:r>
            <a:r>
              <a:rPr lang="mr-IN" sz="5400" dirty="0">
                <a:latin typeface="AGCanYouNotBold" charset="0"/>
                <a:ea typeface="AGCanYouNotBold" charset="0"/>
                <a:cs typeface="AGCanYouNotBold" charset="0"/>
              </a:rPr>
              <a:t>=  </a:t>
            </a:r>
            <a:r>
              <a:rPr lang="en-AU" sz="5400" dirty="0">
                <a:latin typeface="AGCanYouNotBold" charset="0"/>
                <a:ea typeface="AGCanYouNotBold" charset="0"/>
                <a:cs typeface="AGCanYouNotBold" charset="0"/>
              </a:rPr>
              <a:t>      6 x 8 </a:t>
            </a:r>
            <a:r>
              <a:rPr lang="mr-IN" sz="5400" dirty="0">
                <a:latin typeface="AGCanYouNotBold" charset="0"/>
                <a:ea typeface="AGCanYouNotBold" charset="0"/>
                <a:cs typeface="AGCanYouNotBold" charset="0"/>
              </a:rPr>
              <a:t>= </a:t>
            </a:r>
            <a:endParaRPr lang="mr-IN" sz="54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  <a:p>
            <a:br>
              <a:rPr lang="mr-IN" sz="5400" dirty="0">
                <a:latin typeface="AGCanYouNotBold" charset="0"/>
                <a:ea typeface="AGCanYouNotBold" charset="0"/>
                <a:cs typeface="AGCanYouNotBold" charset="0"/>
              </a:rPr>
            </a:br>
            <a:endParaRPr lang="en-AU" sz="4800" dirty="0">
              <a:latin typeface="AGCanYouNotBold" charset="0"/>
              <a:ea typeface="AGCanYouNotBold" charset="0"/>
              <a:cs typeface="AGCanYouNot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4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LENxBAeV5jLKhmCRYo9FKUSZa0Iw50P5JpgtKgaCW27ZPpWf1LlRZy4L3917QXFQmygwZL7nb37cVpuhVAedSRDC8oNDsgPJ9K5sQymU3fnHkS4rKA6iMgZB_5RWOSiWhkUMHdcMCX0Rpjug1Q">
            <a:extLst>
              <a:ext uri="{FF2B5EF4-FFF2-40B4-BE49-F238E27FC236}">
                <a16:creationId xmlns:a16="http://schemas.microsoft.com/office/drawing/2014/main" id="{526B2C7F-C2C2-844C-B6CD-E8655728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19" y="276265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6.googleusercontent.com/RekfFYIBO9wPpzLopPMG0vUXJYUArX8GsL4kJccRN9D2aiYmjYKw-eY9VyWuRjH7EBUTLq_9igtx4k-UseKTf4RyfcJ6MHc5CKipAOTNZDcklppY_sw3HbWWLY29RhgYTdSKAuRIWaZmqpL8mg">
            <a:extLst>
              <a:ext uri="{FF2B5EF4-FFF2-40B4-BE49-F238E27FC236}">
                <a16:creationId xmlns:a16="http://schemas.microsoft.com/office/drawing/2014/main" id="{E71D4699-E2A5-D945-B14D-F37A01B3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04" y="276265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vHEvtSxY2Uxr-yJmVtUT6h3AHcFNaKV1iYRy1z_RHXA52hoeBJ7NVrP45ZyPSo47rriK4jJVaLOjd9Lzh5s6qicbR6Bv7Xnu5SFMyzkV0UN_Zq_kprLp4rBaH-bOUsc01qyr4euyf9uBKmJXwA">
            <a:extLst>
              <a:ext uri="{FF2B5EF4-FFF2-40B4-BE49-F238E27FC236}">
                <a16:creationId xmlns:a16="http://schemas.microsoft.com/office/drawing/2014/main" id="{F1D457DF-BCAE-5B45-BA14-87DA4D1A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489" y="276265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A52559-750E-EF47-BC45-1DBB6FEE6A51}"/>
              </a:ext>
            </a:extLst>
          </p:cNvPr>
          <p:cNvSpPr/>
          <p:nvPr/>
        </p:nvSpPr>
        <p:spPr>
          <a:xfrm>
            <a:off x="468778" y="1520067"/>
            <a:ext cx="11342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Use multiplication or division to create three equivalent fractions for each of the fractions shown in the images below.</a:t>
            </a:r>
            <a:endParaRPr lang="en-AU" sz="2800" b="0" dirty="0"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B3555-1A7C-DA49-9453-86244BEA88CD}"/>
              </a:ext>
            </a:extLst>
          </p:cNvPr>
          <p:cNvSpPr/>
          <p:nvPr/>
        </p:nvSpPr>
        <p:spPr>
          <a:xfrm>
            <a:off x="1824422" y="400589"/>
            <a:ext cx="904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Making 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96201-DF0A-864D-BFB8-F14780FC239C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6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03984B-2927-6D4F-8C68-26325526CABD}"/>
              </a:ext>
            </a:extLst>
          </p:cNvPr>
          <p:cNvSpPr/>
          <p:nvPr/>
        </p:nvSpPr>
        <p:spPr>
          <a:xfrm>
            <a:off x="6651812" y="252549"/>
            <a:ext cx="5261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 Wall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1BA3D9-B4FE-0B45-B5AB-FF1187673964}"/>
              </a:ext>
            </a:extLst>
          </p:cNvPr>
          <p:cNvSpPr/>
          <p:nvPr/>
        </p:nvSpPr>
        <p:spPr>
          <a:xfrm>
            <a:off x="233083" y="252549"/>
            <a:ext cx="54864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B1297-1C4C-234B-872D-3DE8C14BAED1}"/>
              </a:ext>
            </a:extLst>
          </p:cNvPr>
          <p:cNvSpPr/>
          <p:nvPr/>
        </p:nvSpPr>
        <p:spPr>
          <a:xfrm>
            <a:off x="251012" y="1083546"/>
            <a:ext cx="54864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6E5201-223D-604C-8030-7E793CD192AE}"/>
              </a:ext>
            </a:extLst>
          </p:cNvPr>
          <p:cNvSpPr/>
          <p:nvPr/>
        </p:nvSpPr>
        <p:spPr>
          <a:xfrm>
            <a:off x="233083" y="1962509"/>
            <a:ext cx="5486400" cy="7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6F7617-9836-B240-8ADA-A382610C4917}"/>
              </a:ext>
            </a:extLst>
          </p:cNvPr>
          <p:cNvSpPr/>
          <p:nvPr/>
        </p:nvSpPr>
        <p:spPr>
          <a:xfrm>
            <a:off x="233083" y="2887026"/>
            <a:ext cx="54864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2CB4B-4DBD-4943-8DB9-F84A4B58A3EC}"/>
              </a:ext>
            </a:extLst>
          </p:cNvPr>
          <p:cNvSpPr/>
          <p:nvPr/>
        </p:nvSpPr>
        <p:spPr>
          <a:xfrm>
            <a:off x="251012" y="3811543"/>
            <a:ext cx="5486400" cy="7200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F60F5C-C6DB-1045-9647-B29997A3D8AF}"/>
              </a:ext>
            </a:extLst>
          </p:cNvPr>
          <p:cNvSpPr/>
          <p:nvPr/>
        </p:nvSpPr>
        <p:spPr>
          <a:xfrm>
            <a:off x="233083" y="4736060"/>
            <a:ext cx="5486400" cy="72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C083E1-A357-2442-B600-02BC84E75305}"/>
              </a:ext>
            </a:extLst>
          </p:cNvPr>
          <p:cNvSpPr/>
          <p:nvPr/>
        </p:nvSpPr>
        <p:spPr>
          <a:xfrm>
            <a:off x="233083" y="5615023"/>
            <a:ext cx="5486400" cy="72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FEC981-E522-FC49-97EB-C9477107F58D}"/>
              </a:ext>
            </a:extLst>
          </p:cNvPr>
          <p:cNvSpPr/>
          <p:nvPr/>
        </p:nvSpPr>
        <p:spPr>
          <a:xfrm>
            <a:off x="6078071" y="1520067"/>
            <a:ext cx="5733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We are going to create our own Fraction Wall. </a:t>
            </a:r>
          </a:p>
          <a:p>
            <a:pPr algn="ctr"/>
            <a:endParaRPr lang="en-AU" sz="2800" b="0" dirty="0">
              <a:solidFill>
                <a:srgbClr val="00000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r>
              <a:rPr lang="en-AU" sz="2800" dirty="0">
                <a:solidFill>
                  <a:srgbClr val="00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Each strip needs to be split into equal parts and ordered from the least number of parts to the most number of parts. </a:t>
            </a:r>
            <a:endParaRPr lang="en-AU" sz="2800" b="0" dirty="0"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1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2229" y="2009272"/>
            <a:ext cx="11221758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6600" dirty="0">
                <a:latin typeface="AGCanYouNotBold" charset="0"/>
                <a:ea typeface="AGCanYouNotBold" charset="0"/>
                <a:cs typeface="AGCanYouNotBold" charset="0"/>
              </a:rPr>
              <a:t>12  54		87		31 	55		92</a:t>
            </a:r>
          </a:p>
          <a:p>
            <a:pPr marL="1143000" indent="-1143000">
              <a:spcAft>
                <a:spcPts val="1600"/>
              </a:spcAft>
              <a:buAutoNum type="arabicPlain" startAt="13"/>
            </a:pPr>
            <a:endParaRPr lang="en-US" sz="6600" dirty="0">
              <a:latin typeface="AGCanYouNotBold" charset="0"/>
              <a:ea typeface="AGCanYouNotBold" charset="0"/>
              <a:cs typeface="AGCanYouNotBold" charset="0"/>
            </a:endParaRPr>
          </a:p>
          <a:p>
            <a:pPr>
              <a:spcAft>
                <a:spcPts val="1600"/>
              </a:spcAft>
            </a:pPr>
            <a:r>
              <a:rPr lang="en-US" sz="6600" dirty="0">
                <a:latin typeface="AGCanYouNotBold" charset="0"/>
                <a:ea typeface="AGCanYouNotBold" charset="0"/>
                <a:cs typeface="AGCanYouNotBold" charset="0"/>
              </a:rPr>
              <a:t>615		213		2212		7286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329" y="608390"/>
            <a:ext cx="1096005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AU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Round these numbers to the nearest 10…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9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595610"/>
            <a:ext cx="639950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Solve the elapsed time: 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CBFCA-2AB5-3F49-ADF2-AC20ED7EB9B2}"/>
              </a:ext>
            </a:extLst>
          </p:cNvPr>
          <p:cNvSpPr txBox="1"/>
          <p:nvPr/>
        </p:nvSpPr>
        <p:spPr>
          <a:xfrm>
            <a:off x="452791" y="2639292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2:13 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B472C-BFDF-9F45-85E3-62A223A6A4BB}"/>
              </a:ext>
            </a:extLst>
          </p:cNvPr>
          <p:cNvSpPr txBox="1"/>
          <p:nvPr/>
        </p:nvSpPr>
        <p:spPr>
          <a:xfrm>
            <a:off x="3389955" y="2639291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8:55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503F7-3B94-9B46-BE33-7A532D47AF0D}"/>
              </a:ext>
            </a:extLst>
          </p:cNvPr>
          <p:cNvSpPr txBox="1"/>
          <p:nvPr/>
        </p:nvSpPr>
        <p:spPr>
          <a:xfrm>
            <a:off x="659318" y="1992960"/>
            <a:ext cx="200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START</a:t>
            </a: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DD63F-3F22-754D-BD9A-454CE12973A0}"/>
              </a:ext>
            </a:extLst>
          </p:cNvPr>
          <p:cNvSpPr txBox="1"/>
          <p:nvPr/>
        </p:nvSpPr>
        <p:spPr>
          <a:xfrm>
            <a:off x="3627355" y="1992959"/>
            <a:ext cx="200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FINISH</a:t>
            </a: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2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998640"/>
            <a:ext cx="1097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equivalent fractions</a:t>
            </a:r>
          </a:p>
          <a:p>
            <a:r>
              <a:rPr lang="en-AU" dirty="0"/>
              <a:t> </a:t>
            </a:r>
          </a:p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WILF: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Understand what is meant by an equivalent fraction.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Measure the rod and split into different sized parts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Order from largest to smallest.</a:t>
            </a:r>
            <a:b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7710" y="552090"/>
            <a:ext cx="48365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8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Fractions</a:t>
            </a:r>
            <a:endParaRPr lang="en-AU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D7A37-CCE6-AB4E-BEB0-54871BA23A92}"/>
              </a:ext>
            </a:extLst>
          </p:cNvPr>
          <p:cNvSpPr txBox="1"/>
          <p:nvPr/>
        </p:nvSpPr>
        <p:spPr>
          <a:xfrm>
            <a:off x="11403106" y="45566"/>
            <a:ext cx="893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498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D10C4-474D-9243-8CD0-C18751A85E05}"/>
              </a:ext>
            </a:extLst>
          </p:cNvPr>
          <p:cNvSpPr txBox="1"/>
          <p:nvPr/>
        </p:nvSpPr>
        <p:spPr>
          <a:xfrm>
            <a:off x="609600" y="399379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Ordering fractions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678A96-D501-C748-B07E-359843C8B88D}"/>
              </a:ext>
            </a:extLst>
          </p:cNvPr>
          <p:cNvCxnSpPr>
            <a:cxnSpLocks/>
          </p:cNvCxnSpPr>
          <p:nvPr/>
        </p:nvCxnSpPr>
        <p:spPr>
          <a:xfrm>
            <a:off x="947026" y="3100047"/>
            <a:ext cx="1025881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E57F0D-A860-4D47-B67F-D7565AB82F75}"/>
              </a:ext>
            </a:extLst>
          </p:cNvPr>
          <p:cNvCxnSpPr/>
          <p:nvPr/>
        </p:nvCxnSpPr>
        <p:spPr>
          <a:xfrm>
            <a:off x="1661010" y="2686688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D78579-D386-1242-88F9-EFF5E281C7B3}"/>
              </a:ext>
            </a:extLst>
          </p:cNvPr>
          <p:cNvCxnSpPr/>
          <p:nvPr/>
        </p:nvCxnSpPr>
        <p:spPr>
          <a:xfrm>
            <a:off x="10168270" y="2682513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90FA7-F98F-4D4D-9159-7FEBA3B08BE4}"/>
              </a:ext>
            </a:extLst>
          </p:cNvPr>
          <p:cNvGrpSpPr/>
          <p:nvPr/>
        </p:nvGrpSpPr>
        <p:grpSpPr>
          <a:xfrm>
            <a:off x="2584396" y="4440477"/>
            <a:ext cx="836630" cy="1726859"/>
            <a:chOff x="8022633" y="4452702"/>
            <a:chExt cx="836630" cy="1726859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FAD6AF0A-A927-1544-873D-03FFDB08682D}"/>
                </a:ext>
              </a:extLst>
            </p:cNvPr>
            <p:cNvSpPr txBox="1">
              <a:spLocks/>
            </p:cNvSpPr>
            <p:nvPr/>
          </p:nvSpPr>
          <p:spPr>
            <a:xfrm>
              <a:off x="8022633" y="4452702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FA370F-5FF2-B543-81C8-22426C8A4222}"/>
                </a:ext>
              </a:extLst>
            </p:cNvPr>
            <p:cNvCxnSpPr>
              <a:cxnSpLocks/>
            </p:cNvCxnSpPr>
            <p:nvPr/>
          </p:nvCxnSpPr>
          <p:spPr>
            <a:xfrm>
              <a:off x="8022633" y="5159761"/>
              <a:ext cx="836630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0863E981-A88E-CC49-BD29-60208D64B839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10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7A52D2-2522-304E-917C-47FCA4B342DF}"/>
              </a:ext>
            </a:extLst>
          </p:cNvPr>
          <p:cNvGrpSpPr/>
          <p:nvPr/>
        </p:nvGrpSpPr>
        <p:grpSpPr>
          <a:xfrm>
            <a:off x="4081504" y="4451045"/>
            <a:ext cx="836630" cy="1726859"/>
            <a:chOff x="8022633" y="4452702"/>
            <a:chExt cx="836630" cy="1726859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0E4CC5F9-6F2B-F745-BADE-AA5CB4193268}"/>
                </a:ext>
              </a:extLst>
            </p:cNvPr>
            <p:cNvSpPr txBox="1">
              <a:spLocks/>
            </p:cNvSpPr>
            <p:nvPr/>
          </p:nvSpPr>
          <p:spPr>
            <a:xfrm>
              <a:off x="8022633" y="4452702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BF86559-444E-3848-A2D9-6E8D082965D7}"/>
                </a:ext>
              </a:extLst>
            </p:cNvPr>
            <p:cNvCxnSpPr>
              <a:cxnSpLocks/>
            </p:cNvCxnSpPr>
            <p:nvPr/>
          </p:nvCxnSpPr>
          <p:spPr>
            <a:xfrm>
              <a:off x="8022633" y="5159761"/>
              <a:ext cx="836630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3417BD58-6ED0-BF43-8C1C-0D4D2E65DDB0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4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33025F-9192-204F-A22A-4E700B3FCA5A}"/>
              </a:ext>
            </a:extLst>
          </p:cNvPr>
          <p:cNvGrpSpPr/>
          <p:nvPr/>
        </p:nvGrpSpPr>
        <p:grpSpPr>
          <a:xfrm>
            <a:off x="5580993" y="4461613"/>
            <a:ext cx="836630" cy="1726859"/>
            <a:chOff x="8022633" y="4452702"/>
            <a:chExt cx="836630" cy="1726859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81896FD9-1FC6-B742-B8B3-F4649F0C4B47}"/>
                </a:ext>
              </a:extLst>
            </p:cNvPr>
            <p:cNvSpPr txBox="1">
              <a:spLocks/>
            </p:cNvSpPr>
            <p:nvPr/>
          </p:nvSpPr>
          <p:spPr>
            <a:xfrm>
              <a:off x="8022633" y="4452702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E5A7401-2D0D-BC40-89C7-E93DED0EFCF7}"/>
                </a:ext>
              </a:extLst>
            </p:cNvPr>
            <p:cNvCxnSpPr>
              <a:cxnSpLocks/>
            </p:cNvCxnSpPr>
            <p:nvPr/>
          </p:nvCxnSpPr>
          <p:spPr>
            <a:xfrm>
              <a:off x="8022633" y="5159761"/>
              <a:ext cx="836630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CDB0AB28-3349-1A4B-BC26-E191A87B23E0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5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393C88-5265-DD41-8765-86EBC3BF6F23}"/>
              </a:ext>
            </a:extLst>
          </p:cNvPr>
          <p:cNvGrpSpPr/>
          <p:nvPr/>
        </p:nvGrpSpPr>
        <p:grpSpPr>
          <a:xfrm>
            <a:off x="7014929" y="4426976"/>
            <a:ext cx="836630" cy="1726859"/>
            <a:chOff x="8022633" y="4452702"/>
            <a:chExt cx="836630" cy="1726859"/>
          </a:xfrm>
        </p:grpSpPr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F091EC3C-F41E-E348-9051-B257AB73B77A}"/>
                </a:ext>
              </a:extLst>
            </p:cNvPr>
            <p:cNvSpPr txBox="1">
              <a:spLocks/>
            </p:cNvSpPr>
            <p:nvPr/>
          </p:nvSpPr>
          <p:spPr>
            <a:xfrm>
              <a:off x="8022633" y="4452702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4D7F0E2-3BA4-6947-A035-89EF3A1D952F}"/>
                </a:ext>
              </a:extLst>
            </p:cNvPr>
            <p:cNvCxnSpPr>
              <a:cxnSpLocks/>
            </p:cNvCxnSpPr>
            <p:nvPr/>
          </p:nvCxnSpPr>
          <p:spPr>
            <a:xfrm>
              <a:off x="8022633" y="5159761"/>
              <a:ext cx="836630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D010D48A-4437-4445-90DD-1354BD6257B4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2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242300-CD24-D646-A820-CB1A5166B90C}"/>
              </a:ext>
            </a:extLst>
          </p:cNvPr>
          <p:cNvGrpSpPr/>
          <p:nvPr/>
        </p:nvGrpSpPr>
        <p:grpSpPr>
          <a:xfrm>
            <a:off x="8448864" y="4426976"/>
            <a:ext cx="836630" cy="1726859"/>
            <a:chOff x="8022633" y="4452702"/>
            <a:chExt cx="836630" cy="1726859"/>
          </a:xfrm>
        </p:grpSpPr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8C1935BD-4FC1-8E49-8AD1-60623914168C}"/>
                </a:ext>
              </a:extLst>
            </p:cNvPr>
            <p:cNvSpPr txBox="1">
              <a:spLocks/>
            </p:cNvSpPr>
            <p:nvPr/>
          </p:nvSpPr>
          <p:spPr>
            <a:xfrm>
              <a:off x="8022633" y="4452702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0C7D81-C462-0C47-BA96-DB1DCE95CA07}"/>
                </a:ext>
              </a:extLst>
            </p:cNvPr>
            <p:cNvCxnSpPr>
              <a:cxnSpLocks/>
            </p:cNvCxnSpPr>
            <p:nvPr/>
          </p:nvCxnSpPr>
          <p:spPr>
            <a:xfrm>
              <a:off x="8022633" y="5159761"/>
              <a:ext cx="836630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5E2FD0C2-E9EE-2949-A150-7F2CF9C74032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3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B37DA0-7DD7-A84E-A6FB-A4A871450E95}"/>
              </a:ext>
            </a:extLst>
          </p:cNvPr>
          <p:cNvGrpSpPr/>
          <p:nvPr/>
        </p:nvGrpSpPr>
        <p:grpSpPr>
          <a:xfrm>
            <a:off x="9673360" y="4443991"/>
            <a:ext cx="836630" cy="1726859"/>
            <a:chOff x="8022633" y="4452702"/>
            <a:chExt cx="836630" cy="1726859"/>
          </a:xfrm>
        </p:grpSpPr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AB176126-6EAA-EE4A-BB97-AB220A6D5C1F}"/>
                </a:ext>
              </a:extLst>
            </p:cNvPr>
            <p:cNvSpPr txBox="1">
              <a:spLocks/>
            </p:cNvSpPr>
            <p:nvPr/>
          </p:nvSpPr>
          <p:spPr>
            <a:xfrm>
              <a:off x="8022633" y="4452702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5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E815E3C-F284-F345-932C-8B4545CC9074}"/>
                </a:ext>
              </a:extLst>
            </p:cNvPr>
            <p:cNvCxnSpPr>
              <a:cxnSpLocks/>
            </p:cNvCxnSpPr>
            <p:nvPr/>
          </p:nvCxnSpPr>
          <p:spPr>
            <a:xfrm>
              <a:off x="8022633" y="5159761"/>
              <a:ext cx="836630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3019ADD7-A75B-5644-BF5D-8311E43CA532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4400" dirty="0">
                  <a:solidFill>
                    <a:srgbClr val="FF2F92"/>
                  </a:solidFill>
                  <a:latin typeface="Comic Sans MS" pitchFamily="66" charset="0"/>
                </a:rPr>
                <a:t>10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920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4008" y="1230376"/>
            <a:ext cx="10668000" cy="544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Take a look at these pizza fractions – what do you notice?</a:t>
            </a: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pic>
        <p:nvPicPr>
          <p:cNvPr id="19" name="Picture 18" descr="equivalent.png"/>
          <p:cNvPicPr>
            <a:picLocks noChangeAspect="1"/>
          </p:cNvPicPr>
          <p:nvPr/>
        </p:nvPicPr>
        <p:blipFill>
          <a:blip r:embed="rId2" cstate="print"/>
          <a:srcRect t="6300" b="72209"/>
          <a:stretch>
            <a:fillRect/>
          </a:stretch>
        </p:blipFill>
        <p:spPr>
          <a:xfrm>
            <a:off x="834008" y="1737034"/>
            <a:ext cx="6158653" cy="18722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12776" y="341686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2 slices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84984" y="341686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4 slices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57192" y="341686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8 slices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54346" y="3465226"/>
            <a:ext cx="1400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6 slices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26554" y="3465226"/>
            <a:ext cx="1400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10 slices</a:t>
            </a:r>
          </a:p>
        </p:txBody>
      </p:sp>
      <p:pic>
        <p:nvPicPr>
          <p:cNvPr id="67" name="Picture 66" descr="equivalent.png"/>
          <p:cNvPicPr>
            <a:picLocks noChangeAspect="1"/>
          </p:cNvPicPr>
          <p:nvPr/>
        </p:nvPicPr>
        <p:blipFill>
          <a:blip r:embed="rId2" cstate="print"/>
          <a:srcRect t="27791" r="35693" b="54024"/>
          <a:stretch>
            <a:fillRect/>
          </a:stretch>
        </p:blipFill>
        <p:spPr>
          <a:xfrm>
            <a:off x="6888088" y="1881050"/>
            <a:ext cx="3960440" cy="1584176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805386" y="4171215"/>
            <a:ext cx="9007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No matter how you slice it, the amount of pizza you eat is the same!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91829" y="4771380"/>
            <a:ext cx="116148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These are called </a:t>
            </a:r>
            <a:r>
              <a:rPr lang="en-AU" sz="2400" dirty="0">
                <a:solidFill>
                  <a:srgbClr val="FF2F92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They are fractions that look different but show exactly the same amount!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BA69B-D520-784A-881C-140DC222AE9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60DB63-789B-4D47-AB34-E4957D452ED5}"/>
              </a:ext>
            </a:extLst>
          </p:cNvPr>
          <p:cNvSpPr txBox="1"/>
          <p:nvPr/>
        </p:nvSpPr>
        <p:spPr>
          <a:xfrm>
            <a:off x="609600" y="399379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28266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6" grpId="0"/>
      <p:bldP spid="27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4008" y="1230376"/>
            <a:ext cx="10668000" cy="544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600" dirty="0">
                <a:latin typeface="AGCanYouNotBold" panose="02000803000000000000" pitchFamily="2" charset="0"/>
                <a:ea typeface="AGCanYouNotBold" panose="02000803000000000000" pitchFamily="2" charset="0"/>
              </a:rPr>
              <a:t>Take a look at these pizza fractions – what do you notice?</a:t>
            </a: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pic>
        <p:nvPicPr>
          <p:cNvPr id="19" name="Picture 18" descr="equivalent.png"/>
          <p:cNvPicPr>
            <a:picLocks noChangeAspect="1"/>
          </p:cNvPicPr>
          <p:nvPr/>
        </p:nvPicPr>
        <p:blipFill>
          <a:blip r:embed="rId2" cstate="print"/>
          <a:srcRect t="6300" b="72209"/>
          <a:stretch>
            <a:fillRect/>
          </a:stretch>
        </p:blipFill>
        <p:spPr>
          <a:xfrm>
            <a:off x="834008" y="1737034"/>
            <a:ext cx="6158653" cy="18722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12776" y="341686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2 slices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84984" y="341686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4 slices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57192" y="341686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8 slices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54346" y="3465226"/>
            <a:ext cx="1400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6 slices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26554" y="3465226"/>
            <a:ext cx="1400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</a:rPr>
              <a:t>10 slices</a:t>
            </a:r>
          </a:p>
        </p:txBody>
      </p:sp>
      <p:pic>
        <p:nvPicPr>
          <p:cNvPr id="67" name="Picture 66" descr="equivalent.png"/>
          <p:cNvPicPr>
            <a:picLocks noChangeAspect="1"/>
          </p:cNvPicPr>
          <p:nvPr/>
        </p:nvPicPr>
        <p:blipFill>
          <a:blip r:embed="rId2" cstate="print"/>
          <a:srcRect t="27791" r="35693" b="54024"/>
          <a:stretch>
            <a:fillRect/>
          </a:stretch>
        </p:blipFill>
        <p:spPr>
          <a:xfrm>
            <a:off x="6888088" y="1881050"/>
            <a:ext cx="3960440" cy="1584176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609600" y="4917323"/>
            <a:ext cx="11112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They show the same amount but use different numerators and denominators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BA69B-D520-784A-881C-140DC222AE9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60DB63-789B-4D47-AB34-E4957D452ED5}"/>
              </a:ext>
            </a:extLst>
          </p:cNvPr>
          <p:cNvSpPr txBox="1"/>
          <p:nvPr/>
        </p:nvSpPr>
        <p:spPr>
          <a:xfrm>
            <a:off x="609600" y="399379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Equivalent Fractions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618445-F281-2E42-BFB2-E168BF0412CE}"/>
              </a:ext>
            </a:extLst>
          </p:cNvPr>
          <p:cNvSpPr txBox="1">
            <a:spLocks/>
          </p:cNvSpPr>
          <p:nvPr/>
        </p:nvSpPr>
        <p:spPr>
          <a:xfrm>
            <a:off x="1414075" y="3912999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435098-70A9-554B-A229-2A642947D0ED}"/>
              </a:ext>
            </a:extLst>
          </p:cNvPr>
          <p:cNvSpPr txBox="1">
            <a:spLocks/>
          </p:cNvSpPr>
          <p:nvPr/>
        </p:nvSpPr>
        <p:spPr>
          <a:xfrm>
            <a:off x="1414075" y="419256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5A9D5B-6C5F-BB45-879B-D08E9C353B0C}"/>
              </a:ext>
            </a:extLst>
          </p:cNvPr>
          <p:cNvCxnSpPr/>
          <p:nvPr/>
        </p:nvCxnSpPr>
        <p:spPr>
          <a:xfrm>
            <a:off x="1685491" y="4167147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4399CD-C907-CB43-AEC7-03C98F1538A6}"/>
              </a:ext>
            </a:extLst>
          </p:cNvPr>
          <p:cNvSpPr txBox="1">
            <a:spLocks/>
          </p:cNvSpPr>
          <p:nvPr/>
        </p:nvSpPr>
        <p:spPr>
          <a:xfrm>
            <a:off x="3534089" y="392266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719EEF3-F49F-744F-8799-3CEAFCFB3DC9}"/>
              </a:ext>
            </a:extLst>
          </p:cNvPr>
          <p:cNvSpPr txBox="1">
            <a:spLocks/>
          </p:cNvSpPr>
          <p:nvPr/>
        </p:nvSpPr>
        <p:spPr>
          <a:xfrm>
            <a:off x="3534089" y="420222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B049D-75F8-9043-AD3A-BFE2F776D7CC}"/>
              </a:ext>
            </a:extLst>
          </p:cNvPr>
          <p:cNvCxnSpPr/>
          <p:nvPr/>
        </p:nvCxnSpPr>
        <p:spPr>
          <a:xfrm>
            <a:off x="3805505" y="417681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837A1C-C719-9E43-8224-571125933E98}"/>
              </a:ext>
            </a:extLst>
          </p:cNvPr>
          <p:cNvSpPr txBox="1">
            <a:spLocks/>
          </p:cNvSpPr>
          <p:nvPr/>
        </p:nvSpPr>
        <p:spPr>
          <a:xfrm>
            <a:off x="5406297" y="392266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63B8D44-42E5-FE43-BA18-79EEA6CC94C3}"/>
              </a:ext>
            </a:extLst>
          </p:cNvPr>
          <p:cNvSpPr txBox="1">
            <a:spLocks/>
          </p:cNvSpPr>
          <p:nvPr/>
        </p:nvSpPr>
        <p:spPr>
          <a:xfrm>
            <a:off x="5406297" y="420222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EF7A81-B65E-C34A-8E68-F5B2A0C6D7E8}"/>
              </a:ext>
            </a:extLst>
          </p:cNvPr>
          <p:cNvCxnSpPr/>
          <p:nvPr/>
        </p:nvCxnSpPr>
        <p:spPr>
          <a:xfrm>
            <a:off x="5677713" y="417681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E17F029-4445-9F41-8087-6DA34E722587}"/>
              </a:ext>
            </a:extLst>
          </p:cNvPr>
          <p:cNvSpPr txBox="1">
            <a:spLocks/>
          </p:cNvSpPr>
          <p:nvPr/>
        </p:nvSpPr>
        <p:spPr>
          <a:xfrm>
            <a:off x="7696450" y="395959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3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E73945C-BBCC-CE4A-8A23-3288DDBD961E}"/>
              </a:ext>
            </a:extLst>
          </p:cNvPr>
          <p:cNvSpPr txBox="1">
            <a:spLocks/>
          </p:cNvSpPr>
          <p:nvPr/>
        </p:nvSpPr>
        <p:spPr>
          <a:xfrm>
            <a:off x="7696450" y="4239153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F01174-278D-1749-83F5-DDEA2337E69C}"/>
              </a:ext>
            </a:extLst>
          </p:cNvPr>
          <p:cNvCxnSpPr/>
          <p:nvPr/>
        </p:nvCxnSpPr>
        <p:spPr>
          <a:xfrm>
            <a:off x="7967866" y="4213739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978B68B-2FD2-234B-8EAE-B698B339B048}"/>
              </a:ext>
            </a:extLst>
          </p:cNvPr>
          <p:cNvSpPr txBox="1">
            <a:spLocks/>
          </p:cNvSpPr>
          <p:nvPr/>
        </p:nvSpPr>
        <p:spPr>
          <a:xfrm>
            <a:off x="9640666" y="395959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5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9B399FD-CE52-BA4E-A522-8B1A50E5A360}"/>
              </a:ext>
            </a:extLst>
          </p:cNvPr>
          <p:cNvSpPr txBox="1">
            <a:spLocks/>
          </p:cNvSpPr>
          <p:nvPr/>
        </p:nvSpPr>
        <p:spPr>
          <a:xfrm>
            <a:off x="9640666" y="4239153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10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648880-39AC-D04F-BF13-E104FD3AD7A7}"/>
              </a:ext>
            </a:extLst>
          </p:cNvPr>
          <p:cNvCxnSpPr/>
          <p:nvPr/>
        </p:nvCxnSpPr>
        <p:spPr>
          <a:xfrm>
            <a:off x="9912082" y="4213739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6" grpId="0"/>
      <p:bldP spid="27" grpId="0"/>
      <p:bldP spid="74" grpId="0"/>
      <p:bldP spid="14" grpId="0"/>
      <p:bldP spid="15" grpId="0"/>
      <p:bldP spid="18" grpId="0"/>
      <p:bldP spid="22" grpId="0"/>
      <p:bldP spid="25" grpId="0"/>
      <p:bldP spid="28" grpId="0"/>
      <p:bldP spid="30" grpId="0"/>
      <p:bldP spid="31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199" y="1230376"/>
            <a:ext cx="9147243" cy="5424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take a closer look using these examples:</a:t>
            </a:r>
          </a:p>
          <a:p>
            <a:pPr>
              <a:buNone/>
            </a:pPr>
            <a:endParaRPr lang="en-AU" sz="2200" dirty="0">
              <a:latin typeface="Comic Sans MS" pitchFamily="66" charset="0"/>
            </a:endParaRPr>
          </a:p>
          <a:p>
            <a:endParaRPr lang="en-AU" sz="2200" dirty="0">
              <a:latin typeface="Comic Sans MS" pitchFamily="66" charset="0"/>
            </a:endParaRP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</p:txBody>
      </p:sp>
      <p:pic>
        <p:nvPicPr>
          <p:cNvPr id="19" name="Picture 18" descr="equivalent.png"/>
          <p:cNvPicPr>
            <a:picLocks noChangeAspect="1"/>
          </p:cNvPicPr>
          <p:nvPr/>
        </p:nvPicPr>
        <p:blipFill>
          <a:blip r:embed="rId2" cstate="print"/>
          <a:srcRect t="6300" r="33355" b="72209"/>
          <a:stretch>
            <a:fillRect/>
          </a:stretch>
        </p:blipFill>
        <p:spPr>
          <a:xfrm>
            <a:off x="2873517" y="1956385"/>
            <a:ext cx="4104456" cy="18722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21589" y="3540561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2 slices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3797" y="3540561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4 slices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665605" y="379894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665605" y="4078503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937021" y="4053089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609821" y="379894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5609821" y="4078503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881237" y="4053089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7482029" y="4078503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AU" sz="3200" dirty="0"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193997" y="2289041"/>
            <a:ext cx="30243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The first pizza says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is left over.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The second pizza says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are left over......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89741" y="3811545"/>
            <a:ext cx="5760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89741" y="2587409"/>
            <a:ext cx="5760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9066205" y="2145025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9066205" y="2424587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9337621" y="2399173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9210221" y="300912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210221" y="3288683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481637" y="3263269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 txBox="1">
            <a:spLocks/>
          </p:cNvSpPr>
          <p:nvPr/>
        </p:nvSpPr>
        <p:spPr>
          <a:xfrm>
            <a:off x="1325882" y="465892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800" dirty="0">
                <a:latin typeface="Comic Sans MS" pitchFamily="66" charset="0"/>
              </a:rPr>
              <a:t>1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174563" y="5155836"/>
            <a:ext cx="1089401" cy="700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8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1400" dirty="0">
              <a:latin typeface="Comic Sans MS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66940" y="5141713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193997" y="3959277"/>
            <a:ext cx="269979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But both pizzas have the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same amount left over!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77937" y="4859655"/>
            <a:ext cx="11802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   So       must be EQUIVALENT (the same amount) to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4B52A9-F4B1-5749-8D73-5755D20FDB27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FEC3FD-46BE-0E48-848A-4B0F6996DD75}"/>
              </a:ext>
            </a:extLst>
          </p:cNvPr>
          <p:cNvSpPr txBox="1"/>
          <p:nvPr/>
        </p:nvSpPr>
        <p:spPr>
          <a:xfrm>
            <a:off x="609600" y="399379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Equivalent Fractions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A7B954ED-2D08-8246-9A5D-9DB371D7B03B}"/>
              </a:ext>
            </a:extLst>
          </p:cNvPr>
          <p:cNvSpPr txBox="1">
            <a:spLocks/>
          </p:cNvSpPr>
          <p:nvPr/>
        </p:nvSpPr>
        <p:spPr>
          <a:xfrm>
            <a:off x="10973880" y="4765699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800" dirty="0">
                <a:latin typeface="Comic Sans MS" pitchFamily="66" charset="0"/>
              </a:rPr>
              <a:t>2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36D52DC-95AE-A94B-BBEB-38FC643AF9A0}"/>
              </a:ext>
            </a:extLst>
          </p:cNvPr>
          <p:cNvSpPr txBox="1">
            <a:spLocks/>
          </p:cNvSpPr>
          <p:nvPr/>
        </p:nvSpPr>
        <p:spPr>
          <a:xfrm>
            <a:off x="10822561" y="5262614"/>
            <a:ext cx="1089401" cy="700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8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1400" dirty="0">
              <a:latin typeface="Comic Sans MS" pitchFamily="66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90A211-3EB1-244E-98C6-97C8F6FB3359}"/>
              </a:ext>
            </a:extLst>
          </p:cNvPr>
          <p:cNvCxnSpPr/>
          <p:nvPr/>
        </p:nvCxnSpPr>
        <p:spPr>
          <a:xfrm>
            <a:off x="11214938" y="5248491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7" grpId="0"/>
      <p:bldP spid="58" grpId="0"/>
      <p:bldP spid="74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40" grpId="0"/>
      <p:bldP spid="45" grpId="0"/>
      <p:bldP spid="46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Macintosh PowerPoint</Application>
  <PresentationFormat>Widescreen</PresentationFormat>
  <Paragraphs>268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AGCanYouNotBold</vt:lpstr>
      <vt:lpstr>Arial</vt:lpstr>
      <vt:lpstr>Calibri</vt:lpstr>
      <vt:lpstr>Calibri Light</vt:lpstr>
      <vt:lpstr>Comic Sans MS</vt:lpstr>
      <vt:lpstr>HighLines</vt:lpstr>
      <vt:lpstr>Office Theme</vt:lpstr>
      <vt:lpstr>Day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3</dc:title>
  <dc:creator>HARVIE Samantha [Woodlands Primary School]</dc:creator>
  <cp:lastModifiedBy>HARVIE Samantha [Woodlands Primary School]</cp:lastModifiedBy>
  <cp:revision>2</cp:revision>
  <dcterms:created xsi:type="dcterms:W3CDTF">2022-08-19T02:56:29Z</dcterms:created>
  <dcterms:modified xsi:type="dcterms:W3CDTF">2022-08-19T03:09:13Z</dcterms:modified>
</cp:coreProperties>
</file>