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77" r:id="rId5"/>
    <p:sldId id="278" r:id="rId6"/>
    <p:sldId id="259" r:id="rId7"/>
    <p:sldId id="279" r:id="rId8"/>
  </p:sldIdLst>
  <p:sldSz cx="9144000" cy="5715000" type="screen16x10"/>
  <p:notesSz cx="6858000" cy="9144000"/>
  <p:embeddedFontLst>
    <p:embeddedFont>
      <p:font typeface="AGSORRYNOTSORRY" panose="02000603000000000000" pitchFamily="2" charset="0"/>
      <p:regular r:id="rId10"/>
      <p:bold r:id="rId11"/>
      <p:italic r:id="rId12"/>
      <p:boldItalic r:id="rId13"/>
    </p:embeddedFont>
    <p:embeddedFont>
      <p:font typeface="Annai MN" pitchFamily="2" charset="77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jRWkyK1gESe2i/uh75AC2cxnkF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2F5"/>
    <a:srgbClr val="EDD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2"/>
  </p:normalViewPr>
  <p:slideViewPr>
    <p:cSldViewPr snapToGrid="0">
      <p:cViewPr varScale="1">
        <p:scale>
          <a:sx n="120" d="100"/>
          <a:sy n="120" d="100"/>
        </p:scale>
        <p:origin x="200" y="25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editing</a:t>
            </a:r>
            <a:endParaRPr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4183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7859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 rot="5400000">
            <a:off x="5626100" y="1193800"/>
            <a:ext cx="4064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1435100" y="-787400"/>
            <a:ext cx="40640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457200" y="1111250"/>
            <a:ext cx="4038600" cy="314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2"/>
          </p:nvPr>
        </p:nvSpPr>
        <p:spPr>
          <a:xfrm>
            <a:off x="4648200" y="1111250"/>
            <a:ext cx="4038600" cy="314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3"/>
          </p:nvPr>
        </p:nvSpPr>
        <p:spPr>
          <a:xfrm>
            <a:off x="4645026" y="1279261"/>
            <a:ext cx="4041775" cy="53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4"/>
          </p:nvPr>
        </p:nvSpPr>
        <p:spPr>
          <a:xfrm>
            <a:off x="4645026" y="1812396"/>
            <a:ext cx="4041775" cy="329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2"/>
          </p:nvPr>
        </p:nvSpPr>
        <p:spPr>
          <a:xfrm>
            <a:off x="457201" y="1195917"/>
            <a:ext cx="3008313" cy="390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>
            <a:spLocks noGrp="1"/>
          </p:cNvSpPr>
          <p:nvPr>
            <p:ph type="pic" idx="2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 rot="5400000">
            <a:off x="2686182" y="-895482"/>
            <a:ext cx="3771636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9204474" cy="5735159"/>
          </a:xfrm>
          <a:prstGeom prst="rect">
            <a:avLst/>
          </a:prstGeom>
          <a:solidFill>
            <a:srgbClr val="CC7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593522" y="434111"/>
            <a:ext cx="8016128" cy="482783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 rot="-223904">
            <a:off x="604812" y="473623"/>
            <a:ext cx="8016128" cy="482783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0" y="2366719"/>
            <a:ext cx="9204474" cy="132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>
                <a:solidFill>
                  <a:srgbClr val="CC7CFF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M</a:t>
            </a:r>
            <a:r>
              <a:rPr lang="en-US" sz="9600" dirty="0">
                <a:solidFill>
                  <a:srgbClr val="FD62C5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i</a:t>
            </a:r>
            <a:r>
              <a:rPr lang="en-US" sz="9600" dirty="0">
                <a:solidFill>
                  <a:srgbClr val="FEA537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l</a:t>
            </a:r>
            <a:r>
              <a:rPr lang="en-US" sz="9600" dirty="0">
                <a:solidFill>
                  <a:srgbClr val="FFE41B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l</a:t>
            </a:r>
            <a:r>
              <a:rPr lang="en-US" sz="9600" dirty="0">
                <a:solidFill>
                  <a:srgbClr val="A6FF1B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i</a:t>
            </a:r>
            <a:r>
              <a:rPr lang="en-US" sz="9600" dirty="0">
                <a:solidFill>
                  <a:srgbClr val="3CE7F3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m</a:t>
            </a:r>
            <a:r>
              <a:rPr lang="en-US" sz="9600" dirty="0">
                <a:solidFill>
                  <a:srgbClr val="CC7CFF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e</a:t>
            </a:r>
            <a:r>
              <a:rPr lang="en-US" sz="9600" dirty="0">
                <a:solidFill>
                  <a:srgbClr val="FD62C5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t</a:t>
            </a:r>
            <a:r>
              <a:rPr lang="en-US" sz="9600" dirty="0">
                <a:solidFill>
                  <a:srgbClr val="FEA537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e</a:t>
            </a:r>
            <a:r>
              <a:rPr lang="en-US" sz="9600" dirty="0">
                <a:solidFill>
                  <a:srgbClr val="FFE41B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r</a:t>
            </a:r>
            <a:r>
              <a:rPr lang="en-US" sz="9600" dirty="0">
                <a:solidFill>
                  <a:srgbClr val="A6FF1B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s</a:t>
            </a:r>
            <a:endParaRPr sz="9600" b="0" i="0" u="none" strike="noStrike" cap="none" dirty="0">
              <a:solidFill>
                <a:srgbClr val="FD62CD"/>
              </a:solidFill>
              <a:latin typeface="Annai MN" pitchFamily="2" charset="77"/>
              <a:ea typeface="Annai MN" pitchFamily="2" charset="77"/>
              <a:cs typeface="Annai MN" pitchFamily="2" charset="77"/>
              <a:sym typeface="Arial"/>
            </a:endParaRPr>
          </a:p>
        </p:txBody>
      </p:sp>
      <p:pic>
        <p:nvPicPr>
          <p:cNvPr id="1026" name="Picture 2" descr="Measuring Millimetres on a Ruler - Maths with Mum">
            <a:extLst>
              <a:ext uri="{FF2B5EF4-FFF2-40B4-BE49-F238E27FC236}">
                <a16:creationId xmlns:a16="http://schemas.microsoft.com/office/drawing/2014/main" id="{7522311A-5166-E17D-2180-21CBC3FB5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7368">
            <a:off x="6444576" y="3357701"/>
            <a:ext cx="2240594" cy="167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0" y="0"/>
            <a:ext cx="9204474" cy="5735159"/>
          </a:xfrm>
          <a:prstGeom prst="rect">
            <a:avLst/>
          </a:prstGeom>
          <a:solidFill>
            <a:srgbClr val="FD62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261055" y="339232"/>
            <a:ext cx="8621890" cy="5207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781050" y="412908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35650" rIns="71300" bIns="3565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A537"/>
              </a:buClr>
              <a:buSzPts val="6600"/>
              <a:buFont typeface="Arial"/>
              <a:buNone/>
            </a:pPr>
            <a:r>
              <a:rPr lang="en-US" sz="6600" b="1" i="0" u="none" strike="noStrike" cap="none" dirty="0">
                <a:solidFill>
                  <a:srgbClr val="FEA537"/>
                </a:solidFill>
                <a:latin typeface="AGSORRYNOTSORRY" panose="02000603000000000000" pitchFamily="2" charset="0"/>
                <a:ea typeface="AGSORRYNOTSORRY" panose="02000603000000000000" pitchFamily="2" charset="0"/>
                <a:sym typeface="Arial"/>
              </a:rPr>
              <a:t>Fact family warm up</a:t>
            </a:r>
            <a:endParaRPr sz="6600" b="1" i="0" u="none" strike="noStrike" cap="none" dirty="0">
              <a:solidFill>
                <a:srgbClr val="FEA537"/>
              </a:solidFill>
              <a:latin typeface="AGSORRYNOTSORRY" panose="02000603000000000000" pitchFamily="2" charset="0"/>
              <a:ea typeface="AGSORRYNOTSORRY" panose="02000603000000000000" pitchFamily="2" charset="0"/>
              <a:sym typeface="Arial"/>
            </a:endParaRPr>
          </a:p>
        </p:txBody>
      </p:sp>
      <p:pic>
        <p:nvPicPr>
          <p:cNvPr id="104" name="Google Shape;104;p2" descr="Scrappy School Stuff  Pencil Purpl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478882">
            <a:off x="50812" y="2142958"/>
            <a:ext cx="1101478" cy="354856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7;p5">
            <a:extLst>
              <a:ext uri="{FF2B5EF4-FFF2-40B4-BE49-F238E27FC236}">
                <a16:creationId xmlns:a16="http://schemas.microsoft.com/office/drawing/2014/main" id="{C313118C-0A8F-51B4-92AA-5551A8B8BC26}"/>
              </a:ext>
            </a:extLst>
          </p:cNvPr>
          <p:cNvSpPr txBox="1"/>
          <p:nvPr/>
        </p:nvSpPr>
        <p:spPr>
          <a:xfrm>
            <a:off x="3396217" y="1462789"/>
            <a:ext cx="476419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 dirty="0">
                <a:solidFill>
                  <a:schemeClr val="tx1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With your whiteboards</a:t>
            </a:r>
            <a:endParaRPr lang="en-AU" sz="1600" i="1" dirty="0">
              <a:solidFill>
                <a:schemeClr val="tx1"/>
              </a:solidFill>
              <a:latin typeface="Annai MN" pitchFamily="2" charset="77"/>
              <a:ea typeface="Annai MN" pitchFamily="2" charset="77"/>
              <a:cs typeface="Annai MN" pitchFamily="2" charset="77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73C99B-BA3E-D24A-0C94-43ABF124B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576" y="3005597"/>
            <a:ext cx="2491740" cy="2249300"/>
          </a:xfrm>
          <a:prstGeom prst="rect">
            <a:avLst/>
          </a:prstGeom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018BFE5A-4506-4556-20DE-EA3AB60F598C}"/>
              </a:ext>
            </a:extLst>
          </p:cNvPr>
          <p:cNvSpPr/>
          <p:nvPr/>
        </p:nvSpPr>
        <p:spPr>
          <a:xfrm>
            <a:off x="3226424" y="1755434"/>
            <a:ext cx="2793376" cy="1292467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E8C2FD-7283-1305-51DE-EBCC4A6C7E88}"/>
              </a:ext>
            </a:extLst>
          </p:cNvPr>
          <p:cNvSpPr/>
          <p:nvPr/>
        </p:nvSpPr>
        <p:spPr>
          <a:xfrm>
            <a:off x="3764705" y="2468913"/>
            <a:ext cx="558800" cy="558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DBE8548-3C39-1C42-AD5B-FBA5EC012BFF}"/>
              </a:ext>
            </a:extLst>
          </p:cNvPr>
          <p:cNvSpPr/>
          <p:nvPr/>
        </p:nvSpPr>
        <p:spPr>
          <a:xfrm>
            <a:off x="4343712" y="1910113"/>
            <a:ext cx="558800" cy="558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D12DD4-E141-73E2-365E-3C6C0E5282CA}"/>
              </a:ext>
            </a:extLst>
          </p:cNvPr>
          <p:cNvSpPr/>
          <p:nvPr/>
        </p:nvSpPr>
        <p:spPr>
          <a:xfrm>
            <a:off x="4861786" y="2468913"/>
            <a:ext cx="558800" cy="558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E2B38D-3DC5-074B-ECA7-E8EA0E1F1652}"/>
              </a:ext>
            </a:extLst>
          </p:cNvPr>
          <p:cNvSpPr txBox="1"/>
          <p:nvPr/>
        </p:nvSpPr>
        <p:spPr>
          <a:xfrm>
            <a:off x="3860800" y="2600960"/>
            <a:ext cx="365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>
            <a:off x="0" y="0"/>
            <a:ext cx="9204474" cy="5735159"/>
          </a:xfrm>
          <a:prstGeom prst="rect">
            <a:avLst/>
          </a:prstGeom>
          <a:solidFill>
            <a:srgbClr val="FFE4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261000" y="351289"/>
            <a:ext cx="8622000" cy="52071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2095994" y="2117372"/>
            <a:ext cx="849388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rgbClr val="FFC000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M</a:t>
            </a:r>
            <a:r>
              <a:rPr lang="en-AU" sz="2000" b="0" i="0" dirty="0">
                <a:solidFill>
                  <a:srgbClr val="FFC000"/>
                </a:solidFill>
                <a:effectLst/>
                <a:latin typeface="Annai MN" pitchFamily="2" charset="77"/>
                <a:ea typeface="Annai MN" pitchFamily="2" charset="77"/>
                <a:cs typeface="Annai MN" pitchFamily="2" charset="77"/>
              </a:rPr>
              <a:t>easure length using millimetres.</a:t>
            </a:r>
            <a:endParaRPr sz="2000" dirty="0">
              <a:solidFill>
                <a:srgbClr val="FFC000"/>
              </a:solidFill>
              <a:latin typeface="Annai MN" pitchFamily="2" charset="77"/>
              <a:ea typeface="Annai MN" pitchFamily="2" charset="77"/>
              <a:cs typeface="Annai MN" pitchFamily="2" charset="77"/>
            </a:endParaRPr>
          </a:p>
        </p:txBody>
      </p:sp>
      <p:sp>
        <p:nvSpPr>
          <p:cNvPr id="8" name="Google Shape;113;p4">
            <a:extLst>
              <a:ext uri="{FF2B5EF4-FFF2-40B4-BE49-F238E27FC236}">
                <a16:creationId xmlns:a16="http://schemas.microsoft.com/office/drawing/2014/main" id="{20442B81-F759-DD3D-5F21-AB9E3B40A79C}"/>
              </a:ext>
            </a:extLst>
          </p:cNvPr>
          <p:cNvSpPr txBox="1"/>
          <p:nvPr/>
        </p:nvSpPr>
        <p:spPr>
          <a:xfrm>
            <a:off x="4219465" y="3655334"/>
            <a:ext cx="4246943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C000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Using your ruler to accurately measure an object to the millimeter.</a:t>
            </a:r>
            <a:endParaRPr sz="2000" dirty="0">
              <a:solidFill>
                <a:srgbClr val="FFC000"/>
              </a:solidFill>
              <a:latin typeface="Annai MN" pitchFamily="2" charset="77"/>
              <a:ea typeface="Annai MN" pitchFamily="2" charset="77"/>
              <a:cs typeface="Annai MN" pitchFamily="2" charset="77"/>
            </a:endParaRPr>
          </a:p>
        </p:txBody>
      </p:sp>
      <p:pic>
        <p:nvPicPr>
          <p:cNvPr id="9" name="Google Shape;135;p5" descr="Screen Shot 2019-02-20 at 9.01.26 pm.png">
            <a:extLst>
              <a:ext uri="{FF2B5EF4-FFF2-40B4-BE49-F238E27FC236}">
                <a16:creationId xmlns:a16="http://schemas.microsoft.com/office/drawing/2014/main" id="{89A7236E-409C-E15F-BD2E-88B066212F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209" y="1926640"/>
            <a:ext cx="3204916" cy="97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36;p5" descr="Screen Shot 2019-02-20 at 9.01.34 pm.png">
            <a:extLst>
              <a:ext uri="{FF2B5EF4-FFF2-40B4-BE49-F238E27FC236}">
                <a16:creationId xmlns:a16="http://schemas.microsoft.com/office/drawing/2014/main" id="{67F6FFB6-1F8E-1347-83BC-3BBCCC0CD34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5209" y="3604028"/>
            <a:ext cx="3204916" cy="97638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92;p1">
            <a:extLst>
              <a:ext uri="{FF2B5EF4-FFF2-40B4-BE49-F238E27FC236}">
                <a16:creationId xmlns:a16="http://schemas.microsoft.com/office/drawing/2014/main" id="{0B40BD33-82BB-BB9E-E3A4-4BE85C134B3F}"/>
              </a:ext>
            </a:extLst>
          </p:cNvPr>
          <p:cNvSpPr txBox="1"/>
          <p:nvPr/>
        </p:nvSpPr>
        <p:spPr>
          <a:xfrm>
            <a:off x="-30237" y="667688"/>
            <a:ext cx="9204474" cy="132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>
                <a:solidFill>
                  <a:srgbClr val="CC7CFF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M</a:t>
            </a:r>
            <a:r>
              <a:rPr lang="en-US" sz="9600" dirty="0">
                <a:solidFill>
                  <a:srgbClr val="FD62C5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i</a:t>
            </a:r>
            <a:r>
              <a:rPr lang="en-US" sz="9600" dirty="0">
                <a:solidFill>
                  <a:srgbClr val="FEA537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l</a:t>
            </a:r>
            <a:r>
              <a:rPr lang="en-US" sz="9600" dirty="0">
                <a:solidFill>
                  <a:srgbClr val="FFE41B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l</a:t>
            </a:r>
            <a:r>
              <a:rPr lang="en-US" sz="9600" dirty="0">
                <a:solidFill>
                  <a:srgbClr val="A6FF1B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i</a:t>
            </a:r>
            <a:r>
              <a:rPr lang="en-US" sz="9600" dirty="0">
                <a:solidFill>
                  <a:srgbClr val="3CE7F3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m</a:t>
            </a:r>
            <a:r>
              <a:rPr lang="en-US" sz="9600" dirty="0">
                <a:solidFill>
                  <a:srgbClr val="CC7CFF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e</a:t>
            </a:r>
            <a:r>
              <a:rPr lang="en-US" sz="9600" dirty="0">
                <a:solidFill>
                  <a:srgbClr val="FD62C5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t</a:t>
            </a:r>
            <a:r>
              <a:rPr lang="en-US" sz="9600" dirty="0">
                <a:solidFill>
                  <a:srgbClr val="FEA537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e</a:t>
            </a:r>
            <a:r>
              <a:rPr lang="en-US" sz="9600" dirty="0">
                <a:solidFill>
                  <a:srgbClr val="FFE41B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r</a:t>
            </a:r>
            <a:r>
              <a:rPr lang="en-US" sz="9600" dirty="0">
                <a:solidFill>
                  <a:srgbClr val="A6FF1B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s</a:t>
            </a:r>
            <a:endParaRPr sz="9600" b="0" i="0" u="none" strike="noStrike" cap="none" dirty="0">
              <a:solidFill>
                <a:srgbClr val="FD62CD"/>
              </a:solidFill>
              <a:latin typeface="Annai MN" pitchFamily="2" charset="77"/>
              <a:ea typeface="Annai MN" pitchFamily="2" charset="77"/>
              <a:cs typeface="Annai MN" pitchFamily="2" charset="77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/>
          <p:nvPr/>
        </p:nvSpPr>
        <p:spPr>
          <a:xfrm>
            <a:off x="0" y="0"/>
            <a:ext cx="9204474" cy="5735159"/>
          </a:xfrm>
          <a:prstGeom prst="rect">
            <a:avLst/>
          </a:prstGeom>
          <a:solidFill>
            <a:srgbClr val="3CE7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6"/>
          <p:cNvSpPr/>
          <p:nvPr/>
        </p:nvSpPr>
        <p:spPr>
          <a:xfrm>
            <a:off x="296333" y="268112"/>
            <a:ext cx="8621890" cy="5207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 txBox="1"/>
          <p:nvPr/>
        </p:nvSpPr>
        <p:spPr>
          <a:xfrm>
            <a:off x="778432" y="1396128"/>
            <a:ext cx="8069235" cy="180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700" b="0" i="0" dirty="0">
                <a:solidFill>
                  <a:srgbClr val="202124"/>
                </a:solidFill>
                <a:effectLst/>
                <a:latin typeface="Annai MN" pitchFamily="2" charset="77"/>
                <a:ea typeface="Annai MN" pitchFamily="2" charset="77"/>
                <a:cs typeface="Annai MN" pitchFamily="2" charset="77"/>
              </a:rPr>
              <a:t>Millimeters are </a:t>
            </a:r>
            <a:r>
              <a:rPr lang="en-AU" sz="3700" b="1" i="0" dirty="0">
                <a:solidFill>
                  <a:srgbClr val="202124"/>
                </a:solidFill>
                <a:effectLst/>
                <a:latin typeface="Annai MN" pitchFamily="2" charset="77"/>
                <a:ea typeface="Annai MN" pitchFamily="2" charset="77"/>
                <a:cs typeface="Annai MN" pitchFamily="2" charset="77"/>
              </a:rPr>
              <a:t>used to measure very small but visible-scale distances and lengths</a:t>
            </a:r>
            <a:r>
              <a:rPr lang="en-AU" sz="3700" b="0" i="0" dirty="0">
                <a:solidFill>
                  <a:srgbClr val="202124"/>
                </a:solidFill>
                <a:effectLst/>
                <a:latin typeface="Annai MN" pitchFamily="2" charset="77"/>
                <a:ea typeface="Annai MN" pitchFamily="2" charset="77"/>
                <a:cs typeface="Annai MN" pitchFamily="2" charset="77"/>
              </a:rPr>
              <a:t>.</a:t>
            </a:r>
            <a:endParaRPr sz="3700" dirty="0">
              <a:solidFill>
                <a:schemeClr val="dk1"/>
              </a:solidFill>
              <a:latin typeface="Annai MN" pitchFamily="2" charset="77"/>
              <a:ea typeface="Annai MN" pitchFamily="2" charset="77"/>
              <a:cs typeface="Annai MN" pitchFamily="2" charset="77"/>
              <a:sym typeface="Basic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0" y="490508"/>
            <a:ext cx="9204474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3CE7F3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Millimeter</a:t>
            </a:r>
            <a:endParaRPr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</p:txBody>
      </p:sp>
      <p:pic>
        <p:nvPicPr>
          <p:cNvPr id="2050" name="Picture 2" descr="Image result for draw clip art pencil">
            <a:extLst>
              <a:ext uri="{FF2B5EF4-FFF2-40B4-BE49-F238E27FC236}">
                <a16:creationId xmlns:a16="http://schemas.microsoft.com/office/drawing/2014/main" id="{1ED526F4-F234-527F-6C95-029AA6B47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98" y="4019106"/>
            <a:ext cx="1427781" cy="142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50;p6">
            <a:extLst>
              <a:ext uri="{FF2B5EF4-FFF2-40B4-BE49-F238E27FC236}">
                <a16:creationId xmlns:a16="http://schemas.microsoft.com/office/drawing/2014/main" id="{EF4D1F9A-4EC9-151B-86C2-817C372DDEBF}"/>
              </a:ext>
            </a:extLst>
          </p:cNvPr>
          <p:cNvSpPr txBox="1"/>
          <p:nvPr/>
        </p:nvSpPr>
        <p:spPr>
          <a:xfrm>
            <a:off x="648444" y="3815076"/>
            <a:ext cx="8069235" cy="66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700" b="0" i="0" dirty="0">
                <a:solidFill>
                  <a:srgbClr val="FF0000"/>
                </a:solidFill>
                <a:effectLst/>
                <a:latin typeface="Annai MN" pitchFamily="2" charset="77"/>
                <a:ea typeface="Annai MN" pitchFamily="2" charset="77"/>
                <a:cs typeface="Annai MN" pitchFamily="2" charset="77"/>
              </a:rPr>
              <a:t>10mm=1cm</a:t>
            </a:r>
            <a:endParaRPr sz="3700" dirty="0">
              <a:solidFill>
                <a:srgbClr val="FF0000"/>
              </a:solidFill>
              <a:latin typeface="Annai MN" pitchFamily="2" charset="77"/>
              <a:ea typeface="Annai MN" pitchFamily="2" charset="77"/>
              <a:cs typeface="Annai MN" pitchFamily="2" charset="77"/>
              <a:sym typeface="Basic"/>
            </a:endParaRPr>
          </a:p>
        </p:txBody>
      </p:sp>
    </p:spTree>
    <p:extLst>
      <p:ext uri="{BB962C8B-B14F-4D97-AF65-F5344CB8AC3E}">
        <p14:creationId xmlns:p14="http://schemas.microsoft.com/office/powerpoint/2010/main" val="2596483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/>
          <p:nvPr/>
        </p:nvSpPr>
        <p:spPr>
          <a:xfrm>
            <a:off x="0" y="0"/>
            <a:ext cx="9204474" cy="5735159"/>
          </a:xfrm>
          <a:prstGeom prst="rect">
            <a:avLst/>
          </a:prstGeom>
          <a:solidFill>
            <a:srgbClr val="FF82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6"/>
          <p:cNvSpPr/>
          <p:nvPr/>
        </p:nvSpPr>
        <p:spPr>
          <a:xfrm>
            <a:off x="296333" y="268112"/>
            <a:ext cx="8621890" cy="5207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74428" y="743961"/>
            <a:ext cx="9204474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dirty="0">
                <a:solidFill>
                  <a:srgbClr val="FF82F5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What objects would you measure using millimeters?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5500" dirty="0">
              <a:solidFill>
                <a:srgbClr val="FF82F5"/>
              </a:solidFill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0000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30 second think time</a:t>
            </a:r>
            <a:endParaRPr sz="3000" dirty="0">
              <a:solidFill>
                <a:srgbClr val="FF0000"/>
              </a:solidFill>
              <a:latin typeface="Annai MN" pitchFamily="2" charset="77"/>
              <a:ea typeface="Annai MN" pitchFamily="2" charset="77"/>
              <a:cs typeface="Annai MN" pitchFamily="2" charset="77"/>
            </a:endParaRPr>
          </a:p>
        </p:txBody>
      </p:sp>
      <p:pic>
        <p:nvPicPr>
          <p:cNvPr id="3074" name="Picture 2" descr="Pin on Classroom Ideas">
            <a:extLst>
              <a:ext uri="{FF2B5EF4-FFF2-40B4-BE49-F238E27FC236}">
                <a16:creationId xmlns:a16="http://schemas.microsoft.com/office/drawing/2014/main" id="{DAC4C40B-7F82-03CA-06CD-641D3FF9A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21" y="2559930"/>
            <a:ext cx="2093595" cy="272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UTTON | définition en anglais - Cambridge Dictionary">
            <a:extLst>
              <a:ext uri="{FF2B5EF4-FFF2-40B4-BE49-F238E27FC236}">
                <a16:creationId xmlns:a16="http://schemas.microsoft.com/office/drawing/2014/main" id="{936FB06B-96C6-0F22-0A5B-1F8034507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18" y="4142037"/>
            <a:ext cx="682551" cy="68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ive Cents 2022, Coin from Australia - Online Coin Club">
            <a:extLst>
              <a:ext uri="{FF2B5EF4-FFF2-40B4-BE49-F238E27FC236}">
                <a16:creationId xmlns:a16="http://schemas.microsoft.com/office/drawing/2014/main" id="{506F1D5E-AD9C-7BF3-CA80-5CBE538D1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68" y="2249433"/>
            <a:ext cx="1024713" cy="1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eeds Vector Art, Icons, and Graphics for Free Download">
            <a:extLst>
              <a:ext uri="{FF2B5EF4-FFF2-40B4-BE49-F238E27FC236}">
                <a16:creationId xmlns:a16="http://schemas.microsoft.com/office/drawing/2014/main" id="{5990B35B-66A2-1DF0-9761-058CE1245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990850" y="4140199"/>
            <a:ext cx="1116633" cy="90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ow Do Big Plants Grow From Such Small Seeds? | Vermont Public">
            <a:extLst>
              <a:ext uri="{FF2B5EF4-FFF2-40B4-BE49-F238E27FC236}">
                <a16:creationId xmlns:a16="http://schemas.microsoft.com/office/drawing/2014/main" id="{5F47FBB1-E9C8-9B46-6D87-75C97B9BB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663" y="3862061"/>
            <a:ext cx="17462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948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/>
          <p:nvPr/>
        </p:nvSpPr>
        <p:spPr>
          <a:xfrm>
            <a:off x="0" y="4032"/>
            <a:ext cx="9204474" cy="5735159"/>
          </a:xfrm>
          <a:prstGeom prst="rect">
            <a:avLst/>
          </a:prstGeom>
          <a:solidFill>
            <a:srgbClr val="FEA5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296333" y="268112"/>
            <a:ext cx="8621890" cy="5207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507714" y="487916"/>
            <a:ext cx="8339953" cy="3385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AU" sz="6000" dirty="0">
                <a:solidFill>
                  <a:srgbClr val="FFC000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How to measure millimeters</a:t>
            </a:r>
            <a:endParaRPr lang="en-AU" sz="6000" b="0" i="0" dirty="0">
              <a:solidFill>
                <a:srgbClr val="FFC000"/>
              </a:solidFill>
              <a:effectLst/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br>
              <a:rPr lang="en-AU" sz="1900" dirty="0"/>
            </a:br>
            <a:endParaRPr lang="en-AU" sz="1900" b="0" i="0" dirty="0">
              <a:solidFill>
                <a:srgbClr val="172714"/>
              </a:solidFill>
              <a:effectLst/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172714"/>
              </a:solidFill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AU" sz="2800" b="0" i="0" dirty="0">
              <a:solidFill>
                <a:srgbClr val="172714"/>
              </a:solidFill>
              <a:effectLst/>
              <a:latin typeface="Annai MN" pitchFamily="2" charset="77"/>
              <a:ea typeface="Annai MN" pitchFamily="2" charset="77"/>
              <a:cs typeface="Annai MN" pitchFamily="2" charset="77"/>
            </a:endParaRPr>
          </a:p>
        </p:txBody>
      </p:sp>
      <p:pic>
        <p:nvPicPr>
          <p:cNvPr id="2050" name="Picture 2" descr="Measuring Millimetres on a Ruler - Maths with Mum">
            <a:extLst>
              <a:ext uri="{FF2B5EF4-FFF2-40B4-BE49-F238E27FC236}">
                <a16:creationId xmlns:a16="http://schemas.microsoft.com/office/drawing/2014/main" id="{ECCA1CD9-AEAD-1D65-3FD6-7FC9E10B7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144" y="2210465"/>
            <a:ext cx="33020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3192F0-8303-9ED0-BC4F-7F0364030FE8}"/>
              </a:ext>
            </a:extLst>
          </p:cNvPr>
          <p:cNvSpPr txBox="1"/>
          <p:nvPr/>
        </p:nvSpPr>
        <p:spPr>
          <a:xfrm>
            <a:off x="2131829" y="4774606"/>
            <a:ext cx="526843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The object must be in line from 0mm on the ruler not where the ruler begins.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A6BFB74-5348-2F08-B638-35F3079B745C}"/>
              </a:ext>
            </a:extLst>
          </p:cNvPr>
          <p:cNvCxnSpPr/>
          <p:nvPr/>
        </p:nvCxnSpPr>
        <p:spPr>
          <a:xfrm>
            <a:off x="1275907" y="2647507"/>
            <a:ext cx="1913860" cy="6273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AE79AA5-9925-0D23-43ED-470F394CD91B}"/>
              </a:ext>
            </a:extLst>
          </p:cNvPr>
          <p:cNvSpPr txBox="1"/>
          <p:nvPr/>
        </p:nvSpPr>
        <p:spPr>
          <a:xfrm>
            <a:off x="-1249326" y="2372047"/>
            <a:ext cx="4603896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solidFill>
                  <a:srgbClr val="FF0000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X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167A-F241-F99D-707F-FF2B04034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138BF-246C-3452-C9F3-91C40958B9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38FD44-759E-FE9A-CBE9-318AD93D0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05" y="0"/>
            <a:ext cx="864038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38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4663</TotalTime>
  <Words>85</Words>
  <Application>Microsoft Macintosh PowerPoint</Application>
  <PresentationFormat>On-screen Show (16:10)</PresentationFormat>
  <Paragraphs>23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AGSORRYNOTSORRY</vt:lpstr>
      <vt:lpstr>Annai MN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Maddi Gorton</dc:creator>
  <cp:lastModifiedBy>TAN Eunice [Woodlands Primary School]</cp:lastModifiedBy>
  <cp:revision>6</cp:revision>
  <dcterms:created xsi:type="dcterms:W3CDTF">2019-04-27T14:48:50Z</dcterms:created>
  <dcterms:modified xsi:type="dcterms:W3CDTF">2023-02-13T05:05:13Z</dcterms:modified>
</cp:coreProperties>
</file>