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5652"/>
  </p:normalViewPr>
  <p:slideViewPr>
    <p:cSldViewPr snapToGrid="0" snapToObjects="1">
      <p:cViewPr varScale="1">
        <p:scale>
          <a:sx n="100" d="100"/>
          <a:sy n="100" d="100"/>
        </p:scale>
        <p:origin x="16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3068D-9F7E-0E4B-91F2-0406EDA4544B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77B5-B2FE-E446-A798-2ECBFAFD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882C-2BE6-AE42-BF42-950E1DCE31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FFD4-6003-8C43-94BD-88865DC2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560" y="2128607"/>
            <a:ext cx="1097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scale to measure the distance between points on a map</a:t>
            </a:r>
          </a:p>
          <a:p>
            <a:pPr algn="ctr"/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Interpret a scale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Locate the scale on a map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scale to determine distances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077" y="552091"/>
            <a:ext cx="10185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Location and Direction</a:t>
            </a:r>
            <a:endParaRPr lang="en-AU" sz="1600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D7A37-CCE6-AB4E-BEB0-54871BA23A92}"/>
              </a:ext>
            </a:extLst>
          </p:cNvPr>
          <p:cNvSpPr txBox="1"/>
          <p:nvPr/>
        </p:nvSpPr>
        <p:spPr>
          <a:xfrm>
            <a:off x="11552360" y="4556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5</a:t>
            </a:r>
            <a:endParaRPr lang="en-AU" sz="8000" dirty="0">
              <a:latin typeface="AGCanYouNotBold" panose="02000803000000000000" pitchFamily="2" charset="0"/>
              <a:ea typeface="AGCanYouNotBold" panose="020008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6918"/>
            <a:ext cx="12192000" cy="471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http://www.perspolistour.com/upload/country/36m.gif">
            <a:extLst>
              <a:ext uri="{FF2B5EF4-FFF2-40B4-BE49-F238E27FC236}">
                <a16:creationId xmlns:a16="http://schemas.microsoft.com/office/drawing/2014/main" xmlns="" id="{3E088642-5C41-4B4F-A28D-A08962BD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06" t="4710" b="3449"/>
          <a:stretch>
            <a:fillRect/>
          </a:stretch>
        </p:blipFill>
        <p:spPr bwMode="auto">
          <a:xfrm>
            <a:off x="2182234" y="164033"/>
            <a:ext cx="7488832" cy="5616624"/>
          </a:xfrm>
          <a:prstGeom prst="rect">
            <a:avLst/>
          </a:prstGeom>
          <a:noFill/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xmlns="" id="{EB7031CD-F2BB-FB44-BCE8-3918C534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6997" t="88860" r="6419" b="4305"/>
          <a:stretch>
            <a:fillRect/>
          </a:stretch>
        </p:blipFill>
        <p:spPr bwMode="auto">
          <a:xfrm>
            <a:off x="6819549" y="5636641"/>
            <a:ext cx="1411357" cy="50405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5B9AF-D34C-B941-8FC8-2D78A46E36ED}"/>
              </a:ext>
            </a:extLst>
          </p:cNvPr>
          <p:cNvSpPr txBox="1"/>
          <p:nvPr/>
        </p:nvSpPr>
        <p:spPr>
          <a:xfrm>
            <a:off x="6790746" y="6140697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omic Sans MS" pitchFamily="66" charset="0"/>
              </a:rPr>
              <a:t>0km       100km       200km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C28F2CB-69F9-464C-9848-CE6CCD13497F}"/>
              </a:ext>
            </a:extLst>
          </p:cNvPr>
          <p:cNvCxnSpPr/>
          <p:nvPr/>
        </p:nvCxnSpPr>
        <p:spPr>
          <a:xfrm flipV="1">
            <a:off x="3406370" y="1532185"/>
            <a:ext cx="648072" cy="23042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9CD31D-876A-B541-9E44-646578E32212}"/>
              </a:ext>
            </a:extLst>
          </p:cNvPr>
          <p:cNvSpPr/>
          <p:nvPr/>
        </p:nvSpPr>
        <p:spPr>
          <a:xfrm>
            <a:off x="3910426" y="2612305"/>
            <a:ext cx="6238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6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FAC12F-591D-CA4E-83E9-E59D0C21A597}"/>
              </a:ext>
            </a:extLst>
          </p:cNvPr>
          <p:cNvSpPr/>
          <p:nvPr/>
        </p:nvSpPr>
        <p:spPr>
          <a:xfrm>
            <a:off x="3982434" y="5780658"/>
            <a:ext cx="15841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1cm: 100km</a:t>
            </a:r>
          </a:p>
        </p:txBody>
      </p:sp>
    </p:spTree>
    <p:extLst>
      <p:ext uri="{BB962C8B-B14F-4D97-AF65-F5344CB8AC3E}">
        <p14:creationId xmlns:p14="http://schemas.microsoft.com/office/powerpoint/2010/main" val="148694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76774"/>
            <a:ext cx="12192000" cy="4812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http://www.perspolistour.com/upload/country/36m.gif">
            <a:extLst>
              <a:ext uri="{FF2B5EF4-FFF2-40B4-BE49-F238E27FC236}">
                <a16:creationId xmlns:a16="http://schemas.microsoft.com/office/drawing/2014/main" xmlns="" id="{00DED98E-946A-FA4B-AF62-078BDF76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06" t="4710" b="3449"/>
          <a:stretch>
            <a:fillRect/>
          </a:stretch>
        </p:blipFill>
        <p:spPr bwMode="auto">
          <a:xfrm>
            <a:off x="2358697" y="0"/>
            <a:ext cx="7488832" cy="5616624"/>
          </a:xfrm>
          <a:prstGeom prst="rect">
            <a:avLst/>
          </a:prstGeom>
          <a:noFill/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xmlns="" id="{2BAF96C3-F4F5-5149-AADD-E13CBC5D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6997" t="88860" r="6419" b="4305"/>
          <a:stretch>
            <a:fillRect/>
          </a:stretch>
        </p:blipFill>
        <p:spPr bwMode="auto">
          <a:xfrm>
            <a:off x="6996012" y="5472608"/>
            <a:ext cx="1411357" cy="50405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C8EDEE-EEAC-614B-BEC8-F3C4048732EC}"/>
              </a:ext>
            </a:extLst>
          </p:cNvPr>
          <p:cNvSpPr txBox="1"/>
          <p:nvPr/>
        </p:nvSpPr>
        <p:spPr>
          <a:xfrm>
            <a:off x="6967209" y="5976664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omic Sans MS" pitchFamily="66" charset="0"/>
              </a:rPr>
              <a:t>0km       100km       200km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6D0A59E-0F78-1744-810F-5581F84AE46E}"/>
              </a:ext>
            </a:extLst>
          </p:cNvPr>
          <p:cNvCxnSpPr/>
          <p:nvPr/>
        </p:nvCxnSpPr>
        <p:spPr>
          <a:xfrm flipV="1">
            <a:off x="3582833" y="432048"/>
            <a:ext cx="1944216" cy="32403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ED1559-9A04-B146-9225-E8FA309D0CBA}"/>
              </a:ext>
            </a:extLst>
          </p:cNvPr>
          <p:cNvSpPr/>
          <p:nvPr/>
        </p:nvSpPr>
        <p:spPr>
          <a:xfrm>
            <a:off x="4806969" y="1728192"/>
            <a:ext cx="7280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10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48F632-DB2F-174A-B9B7-1B194049C915}"/>
              </a:ext>
            </a:extLst>
          </p:cNvPr>
          <p:cNvSpPr/>
          <p:nvPr/>
        </p:nvSpPr>
        <p:spPr>
          <a:xfrm>
            <a:off x="4158897" y="5616625"/>
            <a:ext cx="15841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1cm: 100km</a:t>
            </a:r>
          </a:p>
        </p:txBody>
      </p:sp>
    </p:spTree>
    <p:extLst>
      <p:ext uri="{BB962C8B-B14F-4D97-AF65-F5344CB8AC3E}">
        <p14:creationId xmlns:p14="http://schemas.microsoft.com/office/powerpoint/2010/main" val="77550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1328"/>
            <a:ext cx="12192000" cy="4766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http://www.perspolistour.com/upload/country/36m.gif">
            <a:extLst>
              <a:ext uri="{FF2B5EF4-FFF2-40B4-BE49-F238E27FC236}">
                <a16:creationId xmlns:a16="http://schemas.microsoft.com/office/drawing/2014/main" xmlns="" id="{E9C115DC-A550-234D-A65F-ACFB68643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306" t="4710" b="3449"/>
          <a:stretch>
            <a:fillRect/>
          </a:stretch>
        </p:blipFill>
        <p:spPr bwMode="auto">
          <a:xfrm>
            <a:off x="2069940" y="158443"/>
            <a:ext cx="7488832" cy="5616624"/>
          </a:xfrm>
          <a:prstGeom prst="rect">
            <a:avLst/>
          </a:prstGeom>
          <a:noFill/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xmlns="" id="{5E20BC6D-161E-2548-AEF7-61463721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6997" t="88860" r="6419" b="4305"/>
          <a:stretch>
            <a:fillRect/>
          </a:stretch>
        </p:blipFill>
        <p:spPr bwMode="auto">
          <a:xfrm>
            <a:off x="6707255" y="5631051"/>
            <a:ext cx="1411357" cy="50405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364C39-977E-044E-88C2-385E016D4DCA}"/>
              </a:ext>
            </a:extLst>
          </p:cNvPr>
          <p:cNvSpPr txBox="1"/>
          <p:nvPr/>
        </p:nvSpPr>
        <p:spPr>
          <a:xfrm>
            <a:off x="6678452" y="6135107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omic Sans MS" pitchFamily="66" charset="0"/>
              </a:rPr>
              <a:t>0km       100km       200km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7ED2DF0-FF6E-974A-91E2-3B0A0FDDDC19}"/>
              </a:ext>
            </a:extLst>
          </p:cNvPr>
          <p:cNvCxnSpPr/>
          <p:nvPr/>
        </p:nvCxnSpPr>
        <p:spPr>
          <a:xfrm flipV="1">
            <a:off x="3294076" y="3110771"/>
            <a:ext cx="4968552" cy="7200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6E2C93-1F7D-BC43-833D-3A83132925D6}"/>
              </a:ext>
            </a:extLst>
          </p:cNvPr>
          <p:cNvSpPr/>
          <p:nvPr/>
        </p:nvSpPr>
        <p:spPr>
          <a:xfrm>
            <a:off x="6102388" y="2894747"/>
            <a:ext cx="7280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12</a:t>
            </a:r>
            <a:r>
              <a:rPr lang="en-US" cap="none" spc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  <a:endParaRPr lang="en-US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FF9E2A-DDF7-BD49-9F08-84D9494CFA22}"/>
              </a:ext>
            </a:extLst>
          </p:cNvPr>
          <p:cNvSpPr/>
          <p:nvPr/>
        </p:nvSpPr>
        <p:spPr>
          <a:xfrm>
            <a:off x="3870140" y="5775068"/>
            <a:ext cx="15841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1cm: 100km</a:t>
            </a:r>
          </a:p>
        </p:txBody>
      </p:sp>
    </p:spTree>
    <p:extLst>
      <p:ext uri="{BB962C8B-B14F-4D97-AF65-F5344CB8AC3E}">
        <p14:creationId xmlns:p14="http://schemas.microsoft.com/office/powerpoint/2010/main" val="210254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DE491D-0173-4A4F-9F16-0319EA97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806" y="0"/>
            <a:ext cx="5688632" cy="639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8F75350-317A-C445-A991-924559EFAE5C}"/>
              </a:ext>
            </a:extLst>
          </p:cNvPr>
          <p:cNvCxnSpPr/>
          <p:nvPr/>
        </p:nvCxnSpPr>
        <p:spPr>
          <a:xfrm flipV="1">
            <a:off x="7224246" y="720080"/>
            <a:ext cx="0" cy="244827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AFEF06-E2C8-6E42-8E64-9DE230BEFDB2}"/>
              </a:ext>
            </a:extLst>
          </p:cNvPr>
          <p:cNvCxnSpPr/>
          <p:nvPr/>
        </p:nvCxnSpPr>
        <p:spPr>
          <a:xfrm>
            <a:off x="5568062" y="720080"/>
            <a:ext cx="165618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9F7FEF-2966-DB45-9244-DDAFDDCEB2FC}"/>
              </a:ext>
            </a:extLst>
          </p:cNvPr>
          <p:cNvSpPr/>
          <p:nvPr/>
        </p:nvSpPr>
        <p:spPr>
          <a:xfrm>
            <a:off x="7420359" y="1656184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79DADD6-50D8-D94B-94AE-22DA129D91B9}"/>
              </a:ext>
            </a:extLst>
          </p:cNvPr>
          <p:cNvSpPr/>
          <p:nvPr/>
        </p:nvSpPr>
        <p:spPr>
          <a:xfrm>
            <a:off x="6024292" y="216024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88371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5CABAF-EA5B-7743-BC15-74C49E24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438" y="0"/>
            <a:ext cx="5688632" cy="639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B31915-532C-F64F-805D-A75A7482017F}"/>
              </a:ext>
            </a:extLst>
          </p:cNvPr>
          <p:cNvCxnSpPr/>
          <p:nvPr/>
        </p:nvCxnSpPr>
        <p:spPr>
          <a:xfrm flipH="1">
            <a:off x="4584558" y="4824536"/>
            <a:ext cx="108012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F9EFE0D-7437-464C-BA16-600226FBA75B}"/>
              </a:ext>
            </a:extLst>
          </p:cNvPr>
          <p:cNvCxnSpPr/>
          <p:nvPr/>
        </p:nvCxnSpPr>
        <p:spPr>
          <a:xfrm>
            <a:off x="5664678" y="3528392"/>
            <a:ext cx="0" cy="1296144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AC6464-BAE1-E24B-AC4D-30DA75B9BAA4}"/>
              </a:ext>
            </a:extLst>
          </p:cNvPr>
          <p:cNvSpPr/>
          <p:nvPr/>
        </p:nvSpPr>
        <p:spPr>
          <a:xfrm>
            <a:off x="5808694" y="3816424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EECFD5-B6EF-ED43-AF9A-A4886AB4B6C1}"/>
              </a:ext>
            </a:extLst>
          </p:cNvPr>
          <p:cNvSpPr/>
          <p:nvPr/>
        </p:nvSpPr>
        <p:spPr>
          <a:xfrm>
            <a:off x="4872590" y="4959260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386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27A92-361E-624F-B911-C98138393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144" y="0"/>
            <a:ext cx="5688632" cy="639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28E2699-B167-174B-B0DA-7C19A9D3631C}"/>
              </a:ext>
            </a:extLst>
          </p:cNvPr>
          <p:cNvCxnSpPr/>
          <p:nvPr/>
        </p:nvCxnSpPr>
        <p:spPr>
          <a:xfrm flipV="1">
            <a:off x="7928648" y="3096344"/>
            <a:ext cx="0" cy="136815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4126D08-BFF6-E141-9B30-874F4DBB1A10}"/>
              </a:ext>
            </a:extLst>
          </p:cNvPr>
          <p:cNvCxnSpPr/>
          <p:nvPr/>
        </p:nvCxnSpPr>
        <p:spPr>
          <a:xfrm flipH="1">
            <a:off x="5120336" y="3096344"/>
            <a:ext cx="2808312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B72EE2-24E9-DC43-BC40-83939C164BE4}"/>
              </a:ext>
            </a:extLst>
          </p:cNvPr>
          <p:cNvSpPr/>
          <p:nvPr/>
        </p:nvSpPr>
        <p:spPr>
          <a:xfrm>
            <a:off x="6416480" y="2664296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6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9273E5-50CC-6A48-A4CC-75B197F67ECA}"/>
              </a:ext>
            </a:extLst>
          </p:cNvPr>
          <p:cNvSpPr/>
          <p:nvPr/>
        </p:nvSpPr>
        <p:spPr>
          <a:xfrm>
            <a:off x="8072664" y="3816424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4132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7E78B-4359-0640-A2D2-1B7A8F64B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312" y="0"/>
            <a:ext cx="5688632" cy="639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9757347-059B-4348-A46A-20F36C6AE2AB}"/>
              </a:ext>
            </a:extLst>
          </p:cNvPr>
          <p:cNvCxnSpPr/>
          <p:nvPr/>
        </p:nvCxnSpPr>
        <p:spPr>
          <a:xfrm flipV="1">
            <a:off x="5688560" y="3096344"/>
            <a:ext cx="0" cy="5040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51E1C83-5E5D-144E-A011-75438D8DC564}"/>
              </a:ext>
            </a:extLst>
          </p:cNvPr>
          <p:cNvCxnSpPr/>
          <p:nvPr/>
        </p:nvCxnSpPr>
        <p:spPr>
          <a:xfrm flipH="1">
            <a:off x="5616552" y="3096344"/>
            <a:ext cx="1728192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658D6C-255E-6740-B486-DA82FF55DD3A}"/>
              </a:ext>
            </a:extLst>
          </p:cNvPr>
          <p:cNvSpPr/>
          <p:nvPr/>
        </p:nvSpPr>
        <p:spPr>
          <a:xfrm>
            <a:off x="7632776" y="1728192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DD7BCF-14C2-BE4F-B42C-CF5CE9019492}"/>
              </a:ext>
            </a:extLst>
          </p:cNvPr>
          <p:cNvSpPr/>
          <p:nvPr/>
        </p:nvSpPr>
        <p:spPr>
          <a:xfrm>
            <a:off x="6408640" y="2592288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274D50-01BD-EB42-B60D-58EAABC875CD}"/>
              </a:ext>
            </a:extLst>
          </p:cNvPr>
          <p:cNvCxnSpPr/>
          <p:nvPr/>
        </p:nvCxnSpPr>
        <p:spPr>
          <a:xfrm>
            <a:off x="7416752" y="1008112"/>
            <a:ext cx="0" cy="208823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AAA204-925B-4E40-981B-19741C8C7100}"/>
              </a:ext>
            </a:extLst>
          </p:cNvPr>
          <p:cNvSpPr/>
          <p:nvPr/>
        </p:nvSpPr>
        <p:spPr>
          <a:xfrm>
            <a:off x="4752456" y="3312368"/>
            <a:ext cx="8226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0.5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21920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55F5024F-CD28-954D-A076-5E4C7D5A7AAD}"/>
              </a:ext>
            </a:extLst>
          </p:cNvPr>
          <p:cNvSpPr txBox="1">
            <a:spLocks/>
          </p:cNvSpPr>
          <p:nvPr/>
        </p:nvSpPr>
        <p:spPr>
          <a:xfrm>
            <a:off x="288757" y="1429544"/>
            <a:ext cx="4499992" cy="49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Using a map </a:t>
            </a:r>
            <a:r>
              <a:rPr lang="en-AU" sz="2800">
                <a:latin typeface="AGCanYouNotBold" panose="02000803000000000000" pitchFamily="2" charset="0"/>
                <a:ea typeface="AGCanYouNotBold" panose="02000803000000000000" pitchFamily="2" charset="0"/>
              </a:rPr>
              <a:t>of </a:t>
            </a:r>
            <a:r>
              <a:rPr lang="en-AU" sz="280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the </a:t>
            </a: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Primary School, answer some map scales questions to find the distance between two places. 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a ruler to measure the distances in cm and then use the scale to find the answer. 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Measure the distance to the closest cm.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4317E44F-C8A7-FA45-A416-131687ABC954}"/>
              </a:ext>
            </a:extLst>
          </p:cNvPr>
          <p:cNvSpPr txBox="1">
            <a:spLocks/>
          </p:cNvSpPr>
          <p:nvPr/>
        </p:nvSpPr>
        <p:spPr>
          <a:xfrm>
            <a:off x="1981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Scales on a </a:t>
            </a:r>
            <a:r>
              <a:rPr lang="en-AU" dirty="0" smtClean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Primary School Map</a:t>
            </a:r>
            <a:endParaRPr lang="en-AU" dirty="0">
              <a:solidFill>
                <a:srgbClr val="0070C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ADDAB9-5F3D-F543-BF1E-40A95C32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826" y="1244737"/>
            <a:ext cx="6937096" cy="48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5C77B02A-C2FA-1E4F-A50A-8E9F61995D5A}"/>
              </a:ext>
            </a:extLst>
          </p:cNvPr>
          <p:cNvSpPr txBox="1">
            <a:spLocks/>
          </p:cNvSpPr>
          <p:nvPr/>
        </p:nvSpPr>
        <p:spPr>
          <a:xfrm>
            <a:off x="3882887" y="2161764"/>
            <a:ext cx="4687552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is a Globe?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50BFA3C5-B8EB-CB40-B197-BF2039D41026}"/>
              </a:ext>
            </a:extLst>
          </p:cNvPr>
          <p:cNvSpPr txBox="1">
            <a:spLocks/>
          </p:cNvSpPr>
          <p:nvPr/>
        </p:nvSpPr>
        <p:spPr>
          <a:xfrm>
            <a:off x="1699996" y="230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Scales on a Map</a:t>
            </a:r>
          </a:p>
        </p:txBody>
      </p:sp>
      <p:pic>
        <p:nvPicPr>
          <p:cNvPr id="6" name="Picture 2" descr="https://shop.australiangeographic.com.au/media/catalog/product/cache/3/image/540x/9df78eab33525d08d6e5fb8d27136e95/b/k/bkay-2in1-earth-constellation-globe-day-outbox-web.jpg">
            <a:extLst>
              <a:ext uri="{FF2B5EF4-FFF2-40B4-BE49-F238E27FC236}">
                <a16:creationId xmlns:a16="http://schemas.microsoft.com/office/drawing/2014/main" xmlns="" id="{DEEFB633-5778-C140-AF10-A0B37F96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969131"/>
            <a:ext cx="3080049" cy="3080049"/>
          </a:xfrm>
          <a:prstGeom prst="rect">
            <a:avLst/>
          </a:prstGeom>
          <a:noFill/>
        </p:spPr>
      </p:pic>
      <p:pic>
        <p:nvPicPr>
          <p:cNvPr id="7" name="Picture 4" descr="https://vignette.wikia.nocookie.net/xenosaga/images/1/1e/Earth.png/revision/latest?cb=20141111161920">
            <a:extLst>
              <a:ext uri="{FF2B5EF4-FFF2-40B4-BE49-F238E27FC236}">
                <a16:creationId xmlns:a16="http://schemas.microsoft.com/office/drawing/2014/main" xmlns="" id="{A6D8A97C-7FC8-D341-8F67-1562F527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6190" y="3646040"/>
            <a:ext cx="2301489" cy="2304256"/>
          </a:xfrm>
          <a:prstGeom prst="rect">
            <a:avLst/>
          </a:prstGeom>
          <a:noFill/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A132DD7E-5EA5-0E45-BC04-851E05B16384}"/>
              </a:ext>
            </a:extLst>
          </p:cNvPr>
          <p:cNvSpPr txBox="1">
            <a:spLocks/>
          </p:cNvSpPr>
          <p:nvPr/>
        </p:nvSpPr>
        <p:spPr>
          <a:xfrm>
            <a:off x="4837042" y="4365104"/>
            <a:ext cx="4412975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A globe is a scaled down version of the Earth.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1130CD4E-483C-924C-B34C-9F5FC7B15329}"/>
              </a:ext>
            </a:extLst>
          </p:cNvPr>
          <p:cNvSpPr txBox="1">
            <a:spLocks/>
          </p:cNvSpPr>
          <p:nvPr/>
        </p:nvSpPr>
        <p:spPr>
          <a:xfrm>
            <a:off x="251520" y="1603512"/>
            <a:ext cx="11609176" cy="46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Remember that a map is a visual representation of a much larger area of land.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In order to be useful, a map must by necessity be small enough to be handled by an individual.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Imagine drawing a map of the Earth that was full-size.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Of course this is ridiculous!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 full-size map of the Earth would not only be too large to be useful, but it would also be impractical to make.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Maps are scaled down so that they fit on the available paper or screen.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85D3C10C-30C4-7349-B0CC-0BE4333F472C}"/>
              </a:ext>
            </a:extLst>
          </p:cNvPr>
          <p:cNvSpPr txBox="1">
            <a:spLocks/>
          </p:cNvSpPr>
          <p:nvPr/>
        </p:nvSpPr>
        <p:spPr>
          <a:xfrm>
            <a:off x="1981200" y="155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Scales on a Map</a:t>
            </a:r>
          </a:p>
        </p:txBody>
      </p:sp>
    </p:spTree>
    <p:extLst>
      <p:ext uri="{BB962C8B-B14F-4D97-AF65-F5344CB8AC3E}">
        <p14:creationId xmlns:p14="http://schemas.microsoft.com/office/powerpoint/2010/main" val="147945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3F08389E-A055-A947-92A7-D75CD1A66F4B}"/>
              </a:ext>
            </a:extLst>
          </p:cNvPr>
          <p:cNvSpPr txBox="1">
            <a:spLocks/>
          </p:cNvSpPr>
          <p:nvPr/>
        </p:nvSpPr>
        <p:spPr>
          <a:xfrm>
            <a:off x="785123" y="1521964"/>
            <a:ext cx="6203032" cy="101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On many maps you may see something like this.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709200E0-D96D-AD42-86EF-31BDBC2B663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Scales on a Map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D6F580D1-88AE-8046-BBAA-3F8F38D06662}"/>
              </a:ext>
            </a:extLst>
          </p:cNvPr>
          <p:cNvSpPr txBox="1">
            <a:spLocks/>
          </p:cNvSpPr>
          <p:nvPr/>
        </p:nvSpPr>
        <p:spPr>
          <a:xfrm>
            <a:off x="652601" y="2434140"/>
            <a:ext cx="4752528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66928" marR="0" lvl="0" indent="-45720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is a map scale. </a:t>
            </a:r>
            <a:r>
              <a:rPr kumimoji="0" lang="en-A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pic>
        <p:nvPicPr>
          <p:cNvPr id="7" name="Picture 2" descr="https://docs.qgis.org/2.6/en/_images/map_scale.png">
            <a:extLst>
              <a:ext uri="{FF2B5EF4-FFF2-40B4-BE49-F238E27FC236}">
                <a16:creationId xmlns:a16="http://schemas.microsoft.com/office/drawing/2014/main" xmlns="" id="{5FED7E46-2103-D44A-9F51-C52AEFE2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7" y="2019469"/>
            <a:ext cx="4176464" cy="955335"/>
          </a:xfrm>
          <a:prstGeom prst="rect">
            <a:avLst/>
          </a:prstGeom>
          <a:noFill/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71410782-01A4-4545-99C3-23642099E35C}"/>
              </a:ext>
            </a:extLst>
          </p:cNvPr>
          <p:cNvSpPr txBox="1">
            <a:spLocks/>
          </p:cNvSpPr>
          <p:nvPr/>
        </p:nvSpPr>
        <p:spPr>
          <a:xfrm>
            <a:off x="652601" y="3010204"/>
            <a:ext cx="8856984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66928" lvl="0" indent="-4572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AU" sz="28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Map scale </a:t>
            </a: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is the relationship between distance on the </a:t>
            </a:r>
            <a:r>
              <a:rPr lang="en-AU" sz="28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map</a:t>
            </a: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 and distance in real life. </a:t>
            </a: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  <a:r>
              <a:rPr kumimoji="0" lang="en-A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88454F2D-4A8E-C347-A025-FAACF07E4C14}"/>
              </a:ext>
            </a:extLst>
          </p:cNvPr>
          <p:cNvSpPr txBox="1">
            <a:spLocks/>
          </p:cNvSpPr>
          <p:nvPr/>
        </p:nvSpPr>
        <p:spPr>
          <a:xfrm>
            <a:off x="652601" y="3946308"/>
            <a:ext cx="8856984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66928" lvl="0" indent="-4572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AU" sz="28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Map scales </a:t>
            </a: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a ratio where the distance on the map</a:t>
            </a: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 represents a distance in real life. </a:t>
            </a:r>
          </a:p>
          <a:p>
            <a:pPr marL="566928" lvl="0" indent="-4572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kumimoji="0" lang="en-A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B3AF3666-5313-ED42-B34B-8C957F4E57F5}"/>
              </a:ext>
            </a:extLst>
          </p:cNvPr>
          <p:cNvSpPr txBox="1">
            <a:spLocks/>
          </p:cNvSpPr>
          <p:nvPr/>
        </p:nvSpPr>
        <p:spPr>
          <a:xfrm>
            <a:off x="652601" y="4954420"/>
            <a:ext cx="8856984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66928" lvl="0" indent="-4572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So if 1cm on the map is equal to 1km in real life, what would 5cm be? </a:t>
            </a:r>
            <a:endParaRPr lang="en-AU" sz="27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566928" lvl="0" indent="-4572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kumimoji="0" lang="en-A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26530466-BBC9-9C4D-966E-FDB924ED856B}"/>
              </a:ext>
            </a:extLst>
          </p:cNvPr>
          <p:cNvSpPr txBox="1">
            <a:spLocks/>
          </p:cNvSpPr>
          <p:nvPr/>
        </p:nvSpPr>
        <p:spPr>
          <a:xfrm>
            <a:off x="4685049" y="5386468"/>
            <a:ext cx="252028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66928" lvl="0" indent="-4572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5km</a:t>
            </a:r>
            <a:endParaRPr lang="en-AU" sz="2700" dirty="0">
              <a:solidFill>
                <a:srgbClr val="FF000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566928" lvl="0" indent="-4572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kumimoji="0" lang="en-A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3CB88696-EA13-A349-A09A-142C94B7FCF8}"/>
              </a:ext>
            </a:extLst>
          </p:cNvPr>
          <p:cNvSpPr txBox="1">
            <a:spLocks/>
          </p:cNvSpPr>
          <p:nvPr/>
        </p:nvSpPr>
        <p:spPr>
          <a:xfrm>
            <a:off x="179512" y="1550504"/>
            <a:ext cx="11416140" cy="445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When scaling down a map, every part of the map is scaled by the same amount.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This ensures that every object on the map is the same proportion as everything else on the map.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If a city is twice as large as a neighbouring town, an accurate scaled map will show the same relationship on paper.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drawn city will be twice as large as the drawn town.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work through some examples of scales on a map.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94410C90-606C-3D41-9F08-F7C307A1C5E7}"/>
              </a:ext>
            </a:extLst>
          </p:cNvPr>
          <p:cNvSpPr txBox="1">
            <a:spLocks/>
          </p:cNvSpPr>
          <p:nvPr/>
        </p:nvSpPr>
        <p:spPr>
          <a:xfrm>
            <a:off x="1848679" y="201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Scales on a Map</a:t>
            </a:r>
          </a:p>
        </p:txBody>
      </p:sp>
    </p:spTree>
    <p:extLst>
      <p:ext uri="{BB962C8B-B14F-4D97-AF65-F5344CB8AC3E}">
        <p14:creationId xmlns:p14="http://schemas.microsoft.com/office/powerpoint/2010/main" val="188994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2211187-E4B4-AB45-A1BC-B1E86D1BB10C}"/>
              </a:ext>
            </a:extLst>
          </p:cNvPr>
          <p:cNvGrpSpPr/>
          <p:nvPr/>
        </p:nvGrpSpPr>
        <p:grpSpPr>
          <a:xfrm>
            <a:off x="264435" y="0"/>
            <a:ext cx="5184576" cy="5976664"/>
            <a:chOff x="264435" y="0"/>
            <a:chExt cx="5184576" cy="5976664"/>
          </a:xfrm>
        </p:grpSpPr>
        <p:pic>
          <p:nvPicPr>
            <p:cNvPr id="3" name="Picture 2" descr="Image">
              <a:extLst>
                <a:ext uri="{FF2B5EF4-FFF2-40B4-BE49-F238E27FC236}">
                  <a16:creationId xmlns:a16="http://schemas.microsoft.com/office/drawing/2014/main" xmlns="" id="{A3895F4C-EA11-6C48-A29F-9FB2E2F72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532" t="2353" r="6332" b="9412"/>
            <a:stretch>
              <a:fillRect/>
            </a:stretch>
          </p:blipFill>
          <p:spPr bwMode="auto">
            <a:xfrm>
              <a:off x="264435" y="0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3573BEE-86F9-C24D-AE11-F560B4478F09}"/>
                </a:ext>
              </a:extLst>
            </p:cNvPr>
            <p:cNvCxnSpPr/>
            <p:nvPr/>
          </p:nvCxnSpPr>
          <p:spPr>
            <a:xfrm flipH="1">
              <a:off x="4080859" y="504056"/>
              <a:ext cx="792088" cy="223224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AE6F421-47B8-BE41-B189-D41CD6232580}"/>
                </a:ext>
              </a:extLst>
            </p:cNvPr>
            <p:cNvSpPr/>
            <p:nvPr/>
          </p:nvSpPr>
          <p:spPr>
            <a:xfrm>
              <a:off x="4512907" y="1656184"/>
              <a:ext cx="62388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5cm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63FD2A7-1C2E-0B46-A159-9205C2BA1217}"/>
                </a:ext>
              </a:extLst>
            </p:cNvPr>
            <p:cNvCxnSpPr/>
            <p:nvPr/>
          </p:nvCxnSpPr>
          <p:spPr>
            <a:xfrm>
              <a:off x="3648811" y="5688632"/>
              <a:ext cx="14401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7D37A1F-79A8-AA4B-8B10-8F7726CEF015}"/>
                </a:ext>
              </a:extLst>
            </p:cNvPr>
            <p:cNvCxnSpPr/>
            <p:nvPr/>
          </p:nvCxnSpPr>
          <p:spPr>
            <a:xfrm flipV="1">
              <a:off x="3648811" y="5400600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4908CDD1-00E4-2444-ACA5-2FE61570AD25}"/>
                </a:ext>
              </a:extLst>
            </p:cNvPr>
            <p:cNvCxnSpPr/>
            <p:nvPr/>
          </p:nvCxnSpPr>
          <p:spPr>
            <a:xfrm flipV="1">
              <a:off x="5088971" y="5400600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A87CE41-FF82-B84C-A99B-3411A6D8338C}"/>
                </a:ext>
              </a:extLst>
            </p:cNvPr>
            <p:cNvCxnSpPr/>
            <p:nvPr/>
          </p:nvCxnSpPr>
          <p:spPr>
            <a:xfrm flipV="1">
              <a:off x="4368891" y="5400600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399FA6-F96E-084F-9A32-403A1266B4A6}"/>
                </a:ext>
              </a:extLst>
            </p:cNvPr>
            <p:cNvSpPr/>
            <p:nvPr/>
          </p:nvSpPr>
          <p:spPr>
            <a:xfrm>
              <a:off x="3720820" y="5688632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10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0A77C5C-6403-954E-B315-44CC40D2C107}"/>
                </a:ext>
              </a:extLst>
            </p:cNvPr>
            <p:cNvSpPr/>
            <p:nvPr/>
          </p:nvSpPr>
          <p:spPr>
            <a:xfrm>
              <a:off x="4440899" y="5688632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20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0436222-CB12-B741-89DA-EEC31CBC16B3}"/>
                </a:ext>
              </a:extLst>
            </p:cNvPr>
            <p:cNvSpPr/>
            <p:nvPr/>
          </p:nvSpPr>
          <p:spPr>
            <a:xfrm>
              <a:off x="1344555" y="5400601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10m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D5AD470-0E9B-4C4D-ABF0-5C621274F45D}"/>
              </a:ext>
            </a:extLst>
          </p:cNvPr>
          <p:cNvGrpSpPr/>
          <p:nvPr/>
        </p:nvGrpSpPr>
        <p:grpSpPr>
          <a:xfrm>
            <a:off x="6529131" y="100853"/>
            <a:ext cx="5184576" cy="5976664"/>
            <a:chOff x="6529131" y="100853"/>
            <a:chExt cx="5184576" cy="5976664"/>
          </a:xfrm>
        </p:grpSpPr>
        <p:pic>
          <p:nvPicPr>
            <p:cNvPr id="14" name="Picture 13" descr="Image">
              <a:extLst>
                <a:ext uri="{FF2B5EF4-FFF2-40B4-BE49-F238E27FC236}">
                  <a16:creationId xmlns:a16="http://schemas.microsoft.com/office/drawing/2014/main" xmlns="" id="{82102575-1E93-2240-AC34-34BB80E8A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532" t="2353" r="6332" b="9412"/>
            <a:stretch>
              <a:fillRect/>
            </a:stretch>
          </p:blipFill>
          <p:spPr bwMode="auto">
            <a:xfrm>
              <a:off x="6529131" y="100853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18E89AB-DCC5-1241-BBBE-2096E8C58E41}"/>
                </a:ext>
              </a:extLst>
            </p:cNvPr>
            <p:cNvCxnSpPr/>
            <p:nvPr/>
          </p:nvCxnSpPr>
          <p:spPr>
            <a:xfrm flipH="1">
              <a:off x="8401339" y="2477117"/>
              <a:ext cx="288032" cy="79208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8F80C7B-760D-C441-B125-2FC670E02A37}"/>
                </a:ext>
              </a:extLst>
            </p:cNvPr>
            <p:cNvSpPr/>
            <p:nvPr/>
          </p:nvSpPr>
          <p:spPr>
            <a:xfrm>
              <a:off x="8689370" y="2765149"/>
              <a:ext cx="62389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cm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B0042A1-A629-DB47-B547-FFC05348A9FD}"/>
                </a:ext>
              </a:extLst>
            </p:cNvPr>
            <p:cNvCxnSpPr/>
            <p:nvPr/>
          </p:nvCxnSpPr>
          <p:spPr>
            <a:xfrm>
              <a:off x="9913507" y="5789485"/>
              <a:ext cx="14401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5C95366-8AB8-AF40-BFDC-9E61CB28830B}"/>
                </a:ext>
              </a:extLst>
            </p:cNvPr>
            <p:cNvCxnSpPr/>
            <p:nvPr/>
          </p:nvCxnSpPr>
          <p:spPr>
            <a:xfrm flipV="1">
              <a:off x="9913507" y="5501453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9858619-167C-B548-B146-1B6D2A014F45}"/>
                </a:ext>
              </a:extLst>
            </p:cNvPr>
            <p:cNvCxnSpPr/>
            <p:nvPr/>
          </p:nvCxnSpPr>
          <p:spPr>
            <a:xfrm flipV="1">
              <a:off x="11353667" y="5501453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9600ADB-A312-344C-94B5-7043380ED8C3}"/>
                </a:ext>
              </a:extLst>
            </p:cNvPr>
            <p:cNvCxnSpPr/>
            <p:nvPr/>
          </p:nvCxnSpPr>
          <p:spPr>
            <a:xfrm flipV="1">
              <a:off x="10633587" y="5501453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49591F9-3967-254B-94F1-B0D9C6911D32}"/>
                </a:ext>
              </a:extLst>
            </p:cNvPr>
            <p:cNvSpPr/>
            <p:nvPr/>
          </p:nvSpPr>
          <p:spPr>
            <a:xfrm>
              <a:off x="9985516" y="5789485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10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79DB143-E3C4-FE44-9514-CC412308D0D3}"/>
                </a:ext>
              </a:extLst>
            </p:cNvPr>
            <p:cNvSpPr/>
            <p:nvPr/>
          </p:nvSpPr>
          <p:spPr>
            <a:xfrm>
              <a:off x="10705595" y="5789485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20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6F8CF97-D8C1-9947-8EC2-9E65AB530F1F}"/>
                </a:ext>
              </a:extLst>
            </p:cNvPr>
            <p:cNvSpPr/>
            <p:nvPr/>
          </p:nvSpPr>
          <p:spPr>
            <a:xfrm>
              <a:off x="7609251" y="5501454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10m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4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1F04FE1-FDE9-E84D-9C4C-734AF66CAEFF}"/>
              </a:ext>
            </a:extLst>
          </p:cNvPr>
          <p:cNvGrpSpPr/>
          <p:nvPr/>
        </p:nvGrpSpPr>
        <p:grpSpPr>
          <a:xfrm>
            <a:off x="295281" y="190672"/>
            <a:ext cx="5184576" cy="5976664"/>
            <a:chOff x="1907704" y="620688"/>
            <a:chExt cx="5184576" cy="5976664"/>
          </a:xfrm>
        </p:grpSpPr>
        <p:pic>
          <p:nvPicPr>
            <p:cNvPr id="3" name="Picture 2" descr="Image">
              <a:extLst>
                <a:ext uri="{FF2B5EF4-FFF2-40B4-BE49-F238E27FC236}">
                  <a16:creationId xmlns:a16="http://schemas.microsoft.com/office/drawing/2014/main" xmlns="" id="{666E5F50-F5E1-2B40-8DBD-269BC5E53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532" t="2353" r="6332" b="9412"/>
            <a:stretch>
              <a:fillRect/>
            </a:stretch>
          </p:blipFill>
          <p:spPr bwMode="auto">
            <a:xfrm>
              <a:off x="1907704" y="620688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D350C742-8C71-FA4C-A49A-77B72EF00853}"/>
                </a:ext>
              </a:extLst>
            </p:cNvPr>
            <p:cNvCxnSpPr/>
            <p:nvPr/>
          </p:nvCxnSpPr>
          <p:spPr>
            <a:xfrm flipH="1">
              <a:off x="4427984" y="1340768"/>
              <a:ext cx="936104" cy="10801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6F86AD9-10A2-664A-A436-97EC3AE5057D}"/>
                </a:ext>
              </a:extLst>
            </p:cNvPr>
            <p:cNvSpPr/>
            <p:nvPr/>
          </p:nvSpPr>
          <p:spPr>
            <a:xfrm>
              <a:off x="5004048" y="1844824"/>
              <a:ext cx="62389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4</a:t>
              </a:r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cm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9605375-44DA-C94C-92C8-A3F1EF3CB3AE}"/>
                </a:ext>
              </a:extLst>
            </p:cNvPr>
            <p:cNvCxnSpPr/>
            <p:nvPr/>
          </p:nvCxnSpPr>
          <p:spPr>
            <a:xfrm>
              <a:off x="5292080" y="6309320"/>
              <a:ext cx="14401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F6F3473-C550-E94B-BCD2-8D50D4ADA8A2}"/>
                </a:ext>
              </a:extLst>
            </p:cNvPr>
            <p:cNvCxnSpPr/>
            <p:nvPr/>
          </p:nvCxnSpPr>
          <p:spPr>
            <a:xfrm flipV="1">
              <a:off x="5292080" y="6021288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37DBD6C-659E-574D-A426-A39667D1DD35}"/>
                </a:ext>
              </a:extLst>
            </p:cNvPr>
            <p:cNvCxnSpPr/>
            <p:nvPr/>
          </p:nvCxnSpPr>
          <p:spPr>
            <a:xfrm flipV="1">
              <a:off x="6732240" y="6021288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D865EA1-865F-8243-BF2F-224477F2AA84}"/>
                </a:ext>
              </a:extLst>
            </p:cNvPr>
            <p:cNvCxnSpPr/>
            <p:nvPr/>
          </p:nvCxnSpPr>
          <p:spPr>
            <a:xfrm flipV="1">
              <a:off x="6012160" y="6021288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1EDF3FA-D7AD-7743-89A2-06FECAEE4D13}"/>
                </a:ext>
              </a:extLst>
            </p:cNvPr>
            <p:cNvSpPr/>
            <p:nvPr/>
          </p:nvSpPr>
          <p:spPr>
            <a:xfrm>
              <a:off x="5364089" y="6309320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10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BE30839-CAA0-054B-A5D9-B134D5374ED7}"/>
                </a:ext>
              </a:extLst>
            </p:cNvPr>
            <p:cNvSpPr/>
            <p:nvPr/>
          </p:nvSpPr>
          <p:spPr>
            <a:xfrm>
              <a:off x="6084168" y="6309320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20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9643B98-0505-684A-954D-04D7747B476C}"/>
                </a:ext>
              </a:extLst>
            </p:cNvPr>
            <p:cNvSpPr/>
            <p:nvPr/>
          </p:nvSpPr>
          <p:spPr>
            <a:xfrm>
              <a:off x="2987824" y="6021289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</a:t>
              </a:r>
              <a:r>
                <a:rPr lang="en-US" sz="20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10</a:t>
              </a:r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57FF5ED-5CB6-9A4B-8931-FF3C5F9F390F}"/>
              </a:ext>
            </a:extLst>
          </p:cNvPr>
          <p:cNvGrpSpPr/>
          <p:nvPr/>
        </p:nvGrpSpPr>
        <p:grpSpPr>
          <a:xfrm>
            <a:off x="6461920" y="190672"/>
            <a:ext cx="5184576" cy="5976664"/>
            <a:chOff x="1907704" y="620688"/>
            <a:chExt cx="5184576" cy="5976664"/>
          </a:xfrm>
        </p:grpSpPr>
        <p:pic>
          <p:nvPicPr>
            <p:cNvPr id="15" name="Picture 14" descr="Image">
              <a:extLst>
                <a:ext uri="{FF2B5EF4-FFF2-40B4-BE49-F238E27FC236}">
                  <a16:creationId xmlns:a16="http://schemas.microsoft.com/office/drawing/2014/main" xmlns="" id="{A0F880FC-43DD-0C4C-8B9D-218D4F2B4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532" t="2353" r="6332" b="9412"/>
            <a:stretch>
              <a:fillRect/>
            </a:stretch>
          </p:blipFill>
          <p:spPr bwMode="auto">
            <a:xfrm>
              <a:off x="1907704" y="620688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5711872-6246-B446-853F-6B849B4D3D0C}"/>
                </a:ext>
              </a:extLst>
            </p:cNvPr>
            <p:cNvCxnSpPr/>
            <p:nvPr/>
          </p:nvCxnSpPr>
          <p:spPr>
            <a:xfrm>
              <a:off x="2123728" y="980728"/>
              <a:ext cx="4464496" cy="475252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51A838-13B1-D547-A380-3B378668E443}"/>
                </a:ext>
              </a:extLst>
            </p:cNvPr>
            <p:cNvSpPr/>
            <p:nvPr/>
          </p:nvSpPr>
          <p:spPr>
            <a:xfrm>
              <a:off x="4519903" y="3140968"/>
              <a:ext cx="72808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10</a:t>
              </a:r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cm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EB0EE1E-7A05-914D-85E2-A5EE04C74C91}"/>
                </a:ext>
              </a:extLst>
            </p:cNvPr>
            <p:cNvCxnSpPr/>
            <p:nvPr/>
          </p:nvCxnSpPr>
          <p:spPr>
            <a:xfrm>
              <a:off x="5292080" y="6309320"/>
              <a:ext cx="14401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6110AC8-D533-FC40-A7AE-CB33A859E50F}"/>
                </a:ext>
              </a:extLst>
            </p:cNvPr>
            <p:cNvCxnSpPr/>
            <p:nvPr/>
          </p:nvCxnSpPr>
          <p:spPr>
            <a:xfrm flipV="1">
              <a:off x="5292080" y="6021288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37101C6-55AF-E743-852A-9D6E09C8DA38}"/>
                </a:ext>
              </a:extLst>
            </p:cNvPr>
            <p:cNvCxnSpPr/>
            <p:nvPr/>
          </p:nvCxnSpPr>
          <p:spPr>
            <a:xfrm flipV="1">
              <a:off x="6732240" y="6021288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44E7952-4969-624C-AE44-12D7E178AD87}"/>
                </a:ext>
              </a:extLst>
            </p:cNvPr>
            <p:cNvCxnSpPr/>
            <p:nvPr/>
          </p:nvCxnSpPr>
          <p:spPr>
            <a:xfrm flipV="1">
              <a:off x="6012160" y="6021288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61984C2-71A8-F346-8F6F-2214C20FF98D}"/>
                </a:ext>
              </a:extLst>
            </p:cNvPr>
            <p:cNvSpPr/>
            <p:nvPr/>
          </p:nvSpPr>
          <p:spPr>
            <a:xfrm>
              <a:off x="5364089" y="6309320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10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36B13B6-5169-CF42-8325-2E5E59CAA01E}"/>
                </a:ext>
              </a:extLst>
            </p:cNvPr>
            <p:cNvSpPr/>
            <p:nvPr/>
          </p:nvSpPr>
          <p:spPr>
            <a:xfrm>
              <a:off x="6084168" y="6309320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20</a:t>
              </a:r>
              <a:r>
                <a:rPr lang="en-US" sz="12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0EE271B-46C1-444F-ADE4-A1501DE5F11A}"/>
                </a:ext>
              </a:extLst>
            </p:cNvPr>
            <p:cNvSpPr/>
            <p:nvPr/>
          </p:nvSpPr>
          <p:spPr>
            <a:xfrm>
              <a:off x="2987824" y="6021289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10m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6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xmlns="" id="{B18829DC-22B9-A545-B0AF-44682D1A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88" y="366625"/>
            <a:ext cx="6078878" cy="52673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03630A-DB22-F542-9D64-40DA82C09FD1}"/>
              </a:ext>
            </a:extLst>
          </p:cNvPr>
          <p:cNvSpPr/>
          <p:nvPr/>
        </p:nvSpPr>
        <p:spPr>
          <a:xfrm>
            <a:off x="4479740" y="5767226"/>
            <a:ext cx="14401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1cm: 20cm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66B1D68-5D10-6F42-9929-72EB45B0F82A}"/>
              </a:ext>
            </a:extLst>
          </p:cNvPr>
          <p:cNvCxnSpPr/>
          <p:nvPr/>
        </p:nvCxnSpPr>
        <p:spPr>
          <a:xfrm>
            <a:off x="4263716" y="1014697"/>
            <a:ext cx="3168352" cy="151216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86FC34-F0CF-A640-A489-4BF2679169F7}"/>
              </a:ext>
            </a:extLst>
          </p:cNvPr>
          <p:cNvSpPr/>
          <p:nvPr/>
        </p:nvSpPr>
        <p:spPr>
          <a:xfrm>
            <a:off x="6116013" y="1374737"/>
            <a:ext cx="6238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46838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xmlns="" id="{A62A5247-D110-0946-9888-5B59FFB9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135" y="187551"/>
            <a:ext cx="6078878" cy="52673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D5B0B6-A022-7248-A3F7-F2289A61608D}"/>
              </a:ext>
            </a:extLst>
          </p:cNvPr>
          <p:cNvSpPr/>
          <p:nvPr/>
        </p:nvSpPr>
        <p:spPr>
          <a:xfrm>
            <a:off x="4688287" y="5588152"/>
            <a:ext cx="14401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1cm: 20cm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EAC2F8D-F561-D14D-A8C9-3407C56FEAF1}"/>
              </a:ext>
            </a:extLst>
          </p:cNvPr>
          <p:cNvCxnSpPr/>
          <p:nvPr/>
        </p:nvCxnSpPr>
        <p:spPr>
          <a:xfrm>
            <a:off x="3464151" y="2923855"/>
            <a:ext cx="1512168" cy="57606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D7BA20-FDC0-DB4D-A547-9B71AD348140}"/>
              </a:ext>
            </a:extLst>
          </p:cNvPr>
          <p:cNvSpPr/>
          <p:nvPr/>
        </p:nvSpPr>
        <p:spPr>
          <a:xfrm>
            <a:off x="4112223" y="2635823"/>
            <a:ext cx="6238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6615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423</Words>
  <Application>Microsoft Macintosh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AGCanYouNotBold</vt:lpstr>
      <vt:lpstr>Calibri</vt:lpstr>
      <vt:lpstr>Calibri Light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3</cp:revision>
  <dcterms:created xsi:type="dcterms:W3CDTF">2021-05-11T03:35:41Z</dcterms:created>
  <dcterms:modified xsi:type="dcterms:W3CDTF">2021-05-11T04:27:08Z</dcterms:modified>
</cp:coreProperties>
</file>