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3"/>
    <p:restoredTop sz="95652"/>
  </p:normalViewPr>
  <p:slideViewPr>
    <p:cSldViewPr snapToGrid="0" snapToObjects="1">
      <p:cViewPr varScale="1">
        <p:scale>
          <a:sx n="100" d="100"/>
          <a:sy n="100" d="100"/>
        </p:scale>
        <p:origin x="16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3546F-A9AB-6144-A0CD-0F105E65D55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E2802-D2E0-BC41-84A8-15292F4C6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10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0D66-53FF-1C44-B744-6376D2D5E07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89B-73E7-FB4E-AB87-6EC813AE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0D66-53FF-1C44-B744-6376D2D5E07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89B-73E7-FB4E-AB87-6EC813AE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4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0D66-53FF-1C44-B744-6376D2D5E07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89B-73E7-FB4E-AB87-6EC813AE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5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0D66-53FF-1C44-B744-6376D2D5E07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89B-73E7-FB4E-AB87-6EC813AE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5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0D66-53FF-1C44-B744-6376D2D5E07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89B-73E7-FB4E-AB87-6EC813AE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3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0D66-53FF-1C44-B744-6376D2D5E07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89B-73E7-FB4E-AB87-6EC813AE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4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0D66-53FF-1C44-B744-6376D2D5E07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89B-73E7-FB4E-AB87-6EC813AE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8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0D66-53FF-1C44-B744-6376D2D5E07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89B-73E7-FB4E-AB87-6EC813AE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6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0D66-53FF-1C44-B744-6376D2D5E07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89B-73E7-FB4E-AB87-6EC813AE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0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0D66-53FF-1C44-B744-6376D2D5E07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89B-73E7-FB4E-AB87-6EC813AE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2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0D66-53FF-1C44-B744-6376D2D5E07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89B-73E7-FB4E-AB87-6EC813AE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40D66-53FF-1C44-B744-6376D2D5E07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0489B-73E7-FB4E-AB87-6EC813AE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3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topmarks.co.uk/Flash.aspx?f=coordinates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teacherled.com/resources/onequadgraph/onequadload.html" TargetMode="Externa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79560" y="2128607"/>
            <a:ext cx="109728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>
                <a:latin typeface="AGCanYouNotBold" charset="0"/>
                <a:ea typeface="AGCanYouNotBold" charset="0"/>
                <a:cs typeface="AGCanYouNotBold" charset="0"/>
              </a:rPr>
              <a:t>WALT:</a:t>
            </a:r>
          </a:p>
          <a:p>
            <a:pPr algn="ctr"/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Read coordinates</a:t>
            </a:r>
          </a:p>
          <a:p>
            <a:pPr algn="ctr"/>
            <a:endParaRPr lang="en-AU" sz="2800" dirty="0">
              <a:latin typeface="AGCanYouNotBold" panose="02000803000000000000" pitchFamily="2" charset="0"/>
              <a:ea typeface="AGCanYouNotBold" panose="02000803000000000000" pitchFamily="2" charset="0"/>
              <a:cs typeface="AGCanYouNotBold" charset="0"/>
            </a:endParaRPr>
          </a:p>
          <a:p>
            <a:pPr algn="ctr"/>
            <a:r>
              <a:rPr lang="en-AU" sz="3600" dirty="0">
                <a:latin typeface="AGCanYouNotBold" charset="0"/>
                <a:ea typeface="AGCanYouNotBold" charset="0"/>
                <a:cs typeface="AGCanYouNotBold" charset="0"/>
              </a:rPr>
              <a:t>WILF: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Know how to read coordinates correctly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Write coordinates correctly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Use coordinates to create a mystery monster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0077" y="552091"/>
            <a:ext cx="1018580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8000" dirty="0">
                <a:solidFill>
                  <a:srgbClr val="0096FF"/>
                </a:solidFill>
                <a:latin typeface="AGCanYouNotBold" charset="0"/>
                <a:ea typeface="AGCanYouNotBold" charset="0"/>
                <a:cs typeface="AGCanYouNotBold" charset="0"/>
              </a:rPr>
              <a:t>Location and Direction</a:t>
            </a:r>
            <a:endParaRPr lang="en-AU" sz="1600" dirty="0">
              <a:solidFill>
                <a:srgbClr val="0096FF"/>
              </a:solidFill>
              <a:latin typeface="AGCanYouNotBold" charset="0"/>
              <a:ea typeface="AGCanYouNotBold" charset="0"/>
              <a:cs typeface="AGCanYouNotBold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CD7A37-CCE6-AB4E-BEB0-54871BA23A92}"/>
              </a:ext>
            </a:extLst>
          </p:cNvPr>
          <p:cNvSpPr txBox="1"/>
          <p:nvPr/>
        </p:nvSpPr>
        <p:spPr>
          <a:xfrm>
            <a:off x="11552360" y="45568"/>
            <a:ext cx="7441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0" dirty="0">
                <a:latin typeface="AGCanYouNotBold" panose="02000803000000000000" pitchFamily="2" charset="0"/>
                <a:ea typeface="AGCanYouNotBold" panose="02000803000000000000" pitchFamily="2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94346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xmlns="" id="{C8982751-4FB3-1F46-ADAA-0B0810D94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219" y="485466"/>
            <a:ext cx="7077562" cy="5171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93EC67D-84FC-3948-9B9C-AF7855ED46F7}"/>
              </a:ext>
            </a:extLst>
          </p:cNvPr>
          <p:cNvSpPr/>
          <p:nvPr/>
        </p:nvSpPr>
        <p:spPr>
          <a:xfrm>
            <a:off x="3039087" y="5827053"/>
            <a:ext cx="5326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https://www.topmarks.co.uk/Flash.aspx?f=coordinates</a:t>
            </a:r>
          </a:p>
        </p:txBody>
      </p:sp>
    </p:spTree>
    <p:extLst>
      <p:ext uri="{BB962C8B-B14F-4D97-AF65-F5344CB8AC3E}">
        <p14:creationId xmlns:p14="http://schemas.microsoft.com/office/powerpoint/2010/main" val="1433380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xmlns="" id="{BF8B707F-DC80-2C4D-985D-1DCFDED3A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469" y="277057"/>
            <a:ext cx="7537062" cy="5717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F031D9E-A9BF-4444-A4DF-50597AF129F1}"/>
              </a:ext>
            </a:extLst>
          </p:cNvPr>
          <p:cNvSpPr/>
          <p:nvPr/>
        </p:nvSpPr>
        <p:spPr>
          <a:xfrm>
            <a:off x="2475781" y="6315511"/>
            <a:ext cx="7470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http://www.teacherled.com/resources/onequadgraph/onequadload.html</a:t>
            </a:r>
          </a:p>
        </p:txBody>
      </p:sp>
    </p:spTree>
    <p:extLst>
      <p:ext uri="{BB962C8B-B14F-4D97-AF65-F5344CB8AC3E}">
        <p14:creationId xmlns:p14="http://schemas.microsoft.com/office/powerpoint/2010/main" val="1351298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CC8AF8B-C79E-E545-ABC9-3D1A207D9081}"/>
              </a:ext>
            </a:extLst>
          </p:cNvPr>
          <p:cNvSpPr txBox="1"/>
          <p:nvPr/>
        </p:nvSpPr>
        <p:spPr>
          <a:xfrm>
            <a:off x="6811731" y="482627"/>
            <a:ext cx="1734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3600" dirty="0">
                <a:solidFill>
                  <a:srgbClr val="7030A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Activity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A3E93331-B99D-7443-89CA-2A3597665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56" y="1"/>
            <a:ext cx="4903419" cy="6809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xmlns="" id="{8A10684A-FDE9-A14A-9AA6-A63E63617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62594" y="2021381"/>
            <a:ext cx="5629812" cy="3844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978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6878" y="254483"/>
            <a:ext cx="10038325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GCanYouNotBold" charset="0"/>
                <a:ea typeface="AGCanYouNotBold" charset="0"/>
                <a:cs typeface="AGCanYouNotBold" charset="0"/>
              </a:rPr>
              <a:t>Complete these symmetrical patterns:</a:t>
            </a:r>
            <a:endParaRPr lang="en-US" sz="32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</p:txBody>
      </p:sp>
      <p:graphicFrame>
        <p:nvGraphicFramePr>
          <p:cNvPr id="4" name="Table">
            <a:extLst>
              <a:ext uri="{FF2B5EF4-FFF2-40B4-BE49-F238E27FC236}">
                <a16:creationId xmlns:a16="http://schemas.microsoft.com/office/drawing/2014/main" xmlns="" id="{CADBECA8-9CAE-4241-A5CA-961B662A834A}"/>
              </a:ext>
            </a:extLst>
          </p:cNvPr>
          <p:cNvGraphicFramePr/>
          <p:nvPr/>
        </p:nvGraphicFramePr>
        <p:xfrm>
          <a:off x="2763188" y="2141569"/>
          <a:ext cx="3352800" cy="3352800"/>
        </p:xfrm>
        <a:graphic>
          <a:graphicData uri="http://schemas.openxmlformats.org/drawingml/2006/table">
            <a:tbl>
              <a:tblPr/>
              <a:tblGrid>
                <a:gridCol w="55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5" name="Table">
            <a:extLst>
              <a:ext uri="{FF2B5EF4-FFF2-40B4-BE49-F238E27FC236}">
                <a16:creationId xmlns:a16="http://schemas.microsoft.com/office/drawing/2014/main" xmlns="" id="{CBFE6BFC-50E1-AF41-B24B-5A02C9B400A4}"/>
              </a:ext>
            </a:extLst>
          </p:cNvPr>
          <p:cNvGraphicFramePr/>
          <p:nvPr/>
        </p:nvGraphicFramePr>
        <p:xfrm>
          <a:off x="6132492" y="2141569"/>
          <a:ext cx="3352800" cy="3352800"/>
        </p:xfrm>
        <a:graphic>
          <a:graphicData uri="http://schemas.openxmlformats.org/drawingml/2006/table">
            <a:tbl>
              <a:tblPr/>
              <a:tblGrid>
                <a:gridCol w="55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B8B8B8"/>
                      </a:solidFill>
                      <a:miter lim="400000"/>
                    </a:lnL>
                    <a:lnR w="25400">
                      <a:solidFill>
                        <a:srgbClr val="B8B8B8"/>
                      </a:solidFill>
                      <a:miter lim="400000"/>
                    </a:lnR>
                    <a:lnT w="25400">
                      <a:solidFill>
                        <a:srgbClr val="B8B8B8"/>
                      </a:solidFill>
                      <a:miter lim="400000"/>
                    </a:lnT>
                    <a:lnB w="254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9" name="035.png" descr="035.png">
            <a:extLst>
              <a:ext uri="{FF2B5EF4-FFF2-40B4-BE49-F238E27FC236}">
                <a16:creationId xmlns:a16="http://schemas.microsoft.com/office/drawing/2014/main" xmlns="" id="{5399370B-2785-4F49-BA36-C37539FF7F52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428597" y="3222854"/>
            <a:ext cx="567774" cy="11902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029.png" descr="029.png">
            <a:extLst>
              <a:ext uri="{FF2B5EF4-FFF2-40B4-BE49-F238E27FC236}">
                <a16:creationId xmlns:a16="http://schemas.microsoft.com/office/drawing/2014/main" xmlns="" id="{E0C44E05-6791-7341-9459-6CAEAD2E1D86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291812" y="2670980"/>
            <a:ext cx="2295554" cy="61203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029.png" descr="029.png">
            <a:extLst>
              <a:ext uri="{FF2B5EF4-FFF2-40B4-BE49-F238E27FC236}">
                <a16:creationId xmlns:a16="http://schemas.microsoft.com/office/drawing/2014/main" xmlns="" id="{DB854EB9-63DB-DC4E-87BA-B7492BF5F00F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291812" y="4372780"/>
            <a:ext cx="2295554" cy="61203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003.png" descr="003.png">
            <a:extLst>
              <a:ext uri="{FF2B5EF4-FFF2-40B4-BE49-F238E27FC236}">
                <a16:creationId xmlns:a16="http://schemas.microsoft.com/office/drawing/2014/main" xmlns="" id="{745A9C51-482A-F74A-9490-2253B875FD06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976418" y="3243250"/>
            <a:ext cx="1130301" cy="1149440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Line">
            <a:extLst>
              <a:ext uri="{FF2B5EF4-FFF2-40B4-BE49-F238E27FC236}">
                <a16:creationId xmlns:a16="http://schemas.microsoft.com/office/drawing/2014/main" xmlns="" id="{D5775B2B-54BC-A244-A466-638E07EADB1D}"/>
              </a:ext>
            </a:extLst>
          </p:cNvPr>
          <p:cNvSpPr/>
          <p:nvPr/>
        </p:nvSpPr>
        <p:spPr>
          <a:xfrm flipH="1" flipV="1">
            <a:off x="6100783" y="1579054"/>
            <a:ext cx="31709" cy="4821746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641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2791" y="595610"/>
            <a:ext cx="8598829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GCanYouNotBold" charset="0"/>
                <a:ea typeface="AGCanYouNotBold" charset="0"/>
                <a:cs typeface="AGCanYouNotBold" charset="0"/>
              </a:rPr>
              <a:t>Solve the elapsed time problems</a:t>
            </a:r>
            <a:endParaRPr lang="en-US" sz="32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AB15F2A-8562-E146-B8E8-A585FC31D94B}"/>
              </a:ext>
            </a:extLst>
          </p:cNvPr>
          <p:cNvSpPr txBox="1"/>
          <p:nvPr/>
        </p:nvSpPr>
        <p:spPr>
          <a:xfrm>
            <a:off x="145473" y="1579418"/>
            <a:ext cx="118456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Katie went to Time Zone for her friend’s birthday party. The party began at 2:35 and ended 1 hour and 57 minutes later. When did the party end?</a:t>
            </a:r>
          </a:p>
          <a:p>
            <a:pPr algn="ctr"/>
            <a:endParaRPr lang="en-AU" sz="54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12B9BFE-8DEE-4340-9504-205029E32E28}"/>
              </a:ext>
            </a:extLst>
          </p:cNvPr>
          <p:cNvSpPr/>
          <p:nvPr/>
        </p:nvSpPr>
        <p:spPr>
          <a:xfrm>
            <a:off x="299132" y="4401280"/>
            <a:ext cx="115383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Jose went to the park at. 7:33 He played for 32 minutes. When did he leave the park?</a:t>
            </a:r>
          </a:p>
        </p:txBody>
      </p:sp>
    </p:spTree>
    <p:extLst>
      <p:ext uri="{BB962C8B-B14F-4D97-AF65-F5344CB8AC3E}">
        <p14:creationId xmlns:p14="http://schemas.microsoft.com/office/powerpoint/2010/main" val="534417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3329" y="608390"/>
            <a:ext cx="8451353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GCanYouNotBold" charset="0"/>
                <a:ea typeface="AGCanYouNotBold" charset="0"/>
                <a:cs typeface="AGCanYouNotBold" charset="0"/>
              </a:rPr>
              <a:t>Use the grid method to multiply:</a:t>
            </a:r>
            <a:endParaRPr lang="en-US" sz="32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079353C-59EC-1544-A0CE-D399B12F9251}"/>
              </a:ext>
            </a:extLst>
          </p:cNvPr>
          <p:cNvSpPr txBox="1"/>
          <p:nvPr/>
        </p:nvSpPr>
        <p:spPr>
          <a:xfrm>
            <a:off x="688078" y="1834354"/>
            <a:ext cx="67233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eriod"/>
            </a:pPr>
            <a:r>
              <a:rPr lang="en-AU" sz="5400" dirty="0">
                <a:latin typeface="AGCanYouNotBold" panose="02000803000000000000" pitchFamily="2" charset="0"/>
                <a:ea typeface="AGCanYouNotBold" panose="02000803000000000000" pitchFamily="2" charset="0"/>
              </a:rPr>
              <a:t>84 x 4 = </a:t>
            </a:r>
          </a:p>
          <a:p>
            <a:pPr marL="914400" indent="-914400">
              <a:buFont typeface="+mj-lt"/>
              <a:buAutoNum type="arabicPeriod"/>
            </a:pPr>
            <a:endParaRPr lang="en-AU" sz="54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  <a:p>
            <a:pPr marL="914400" indent="-914400">
              <a:buAutoNum type="arabicPeriod"/>
            </a:pPr>
            <a:r>
              <a:rPr lang="en-AU" sz="5400" dirty="0">
                <a:latin typeface="AGCanYouNotBold" panose="02000803000000000000" pitchFamily="2" charset="0"/>
                <a:ea typeface="AGCanYouNotBold" panose="02000803000000000000" pitchFamily="2" charset="0"/>
              </a:rPr>
              <a:t>29 x 3 = </a:t>
            </a:r>
          </a:p>
          <a:p>
            <a:pPr marL="914400" indent="-914400">
              <a:buFont typeface="+mj-lt"/>
              <a:buAutoNum type="arabicPeriod"/>
            </a:pPr>
            <a:endParaRPr lang="en-AU" sz="54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  <a:p>
            <a:pPr marL="914400" indent="-914400">
              <a:buAutoNum type="arabicPeriod"/>
            </a:pPr>
            <a:r>
              <a:rPr lang="en-AU" sz="5400" dirty="0">
                <a:latin typeface="AGCanYouNotBold" panose="02000803000000000000" pitchFamily="2" charset="0"/>
                <a:ea typeface="AGCanYouNotBold" panose="02000803000000000000" pitchFamily="2" charset="0"/>
              </a:rPr>
              <a:t>75 x 5 = </a:t>
            </a:r>
          </a:p>
        </p:txBody>
      </p:sp>
    </p:spTree>
    <p:extLst>
      <p:ext uri="{BB962C8B-B14F-4D97-AF65-F5344CB8AC3E}">
        <p14:creationId xmlns:p14="http://schemas.microsoft.com/office/powerpoint/2010/main" val="201000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114</Words>
  <Application>Microsoft Macintosh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AGCanYouNotBold</vt:lpstr>
      <vt:lpstr>Calibri</vt:lpstr>
      <vt:lpstr>Calibri Light</vt:lpstr>
      <vt:lpstr>Helvetica Neue</vt:lpstr>
      <vt:lpstr>Helvetica Neue Medium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 Gemma [Woodlands Primary School]</dc:creator>
  <cp:lastModifiedBy>ROBERTS Gemma [Woodlands Primary School]</cp:lastModifiedBy>
  <cp:revision>1</cp:revision>
  <dcterms:created xsi:type="dcterms:W3CDTF">2021-05-11T03:28:53Z</dcterms:created>
  <dcterms:modified xsi:type="dcterms:W3CDTF">2021-05-11T03:36:16Z</dcterms:modified>
</cp:coreProperties>
</file>