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3"/>
    <p:restoredTop sz="95652"/>
  </p:normalViewPr>
  <p:slideViewPr>
    <p:cSldViewPr snapToGrid="0" snapToObjects="1">
      <p:cViewPr varScale="1">
        <p:scale>
          <a:sx n="100" d="100"/>
          <a:sy n="100" d="100"/>
        </p:scale>
        <p:origin x="168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FCD76-592F-8A49-8658-6E361BF7720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4A8DC-83AE-7A41-9085-1285F5383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88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19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5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3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5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4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7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DACDF-F3D3-2B49-BACF-7191876CC2A5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25C5F-36BE-2548-A520-5378527EAF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42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79560" y="2128607"/>
            <a:ext cx="10972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WALT:</a:t>
            </a:r>
          </a:p>
          <a:p>
            <a:pPr algn="ctr"/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Read coordinates</a:t>
            </a:r>
          </a:p>
          <a:p>
            <a:pPr algn="ctr"/>
            <a:endParaRPr lang="en-AU" sz="2800" dirty="0">
              <a:latin typeface="AGCanYouNotBold" panose="02000803000000000000" pitchFamily="2" charset="0"/>
              <a:ea typeface="AGCanYouNotBold" panose="02000803000000000000" pitchFamily="2" charset="0"/>
              <a:cs typeface="AGCanYouNotBold" charset="0"/>
            </a:endParaRPr>
          </a:p>
          <a:p>
            <a:pPr algn="ctr"/>
            <a:r>
              <a:rPr lang="en-AU" sz="3600" dirty="0">
                <a:latin typeface="AGCanYouNotBold" charset="0"/>
                <a:ea typeface="AGCanYouNotBold" charset="0"/>
                <a:cs typeface="AGCanYouNotBold" charset="0"/>
              </a:rPr>
              <a:t>WILF: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Know how to read coordinates correctly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Write coordinates correctly</a:t>
            </a:r>
          </a:p>
          <a:p>
            <a:pPr marL="457200" lvl="0" indent="-457200" algn="ctr">
              <a:buFont typeface="Arial" panose="020B0604020202020204" pitchFamily="34" charset="0"/>
              <a:buChar char="•"/>
            </a:pPr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Use coordinates to answer 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0077" y="552091"/>
            <a:ext cx="101858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8000" dirty="0">
                <a:solidFill>
                  <a:srgbClr val="0096FF"/>
                </a:solidFill>
                <a:latin typeface="AGCanYouNotBold" charset="0"/>
                <a:ea typeface="AGCanYouNotBold" charset="0"/>
                <a:cs typeface="AGCanYouNotBold" charset="0"/>
              </a:rPr>
              <a:t>Location and Direction</a:t>
            </a:r>
            <a:endParaRPr lang="en-AU" sz="1600" dirty="0">
              <a:solidFill>
                <a:srgbClr val="0096FF"/>
              </a:solidFill>
              <a:latin typeface="AGCanYouNotBold" charset="0"/>
              <a:ea typeface="AGCanYouNotBold" charset="0"/>
              <a:cs typeface="AGCanYouNotBold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8CD7A37-CCE6-AB4E-BEB0-54871BA23A92}"/>
              </a:ext>
            </a:extLst>
          </p:cNvPr>
          <p:cNvSpPr txBox="1"/>
          <p:nvPr/>
        </p:nvSpPr>
        <p:spPr>
          <a:xfrm>
            <a:off x="11552360" y="45568"/>
            <a:ext cx="7360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0" dirty="0">
                <a:latin typeface="AGCanYouNotBold" panose="02000803000000000000" pitchFamily="2" charset="0"/>
                <a:ea typeface="AGCanYouNotBold" panose="02000803000000000000" pitchFamily="2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0579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F61C5B9-5D94-A540-903C-68118652919E}"/>
              </a:ext>
            </a:extLst>
          </p:cNvPr>
          <p:cNvSpPr/>
          <p:nvPr/>
        </p:nvSpPr>
        <p:spPr>
          <a:xfrm>
            <a:off x="5762445" y="1417961"/>
            <a:ext cx="55554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Maps are often use grid references which help us to read them accurately. </a:t>
            </a:r>
          </a:p>
          <a:p>
            <a:pPr lvl="0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The x axis is along the bottom and the y axis runs up the side. You always read the x axis first before the y. </a:t>
            </a:r>
          </a:p>
          <a:p>
            <a:pPr lvl="0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lvl="0"/>
            <a:r>
              <a:rPr lang="en-AU" b="1" dirty="0">
                <a:latin typeface="AGCanYouNotBold" panose="02000803000000000000" pitchFamily="2" charset="0"/>
                <a:ea typeface="AGCanYouNotBold" panose="02000803000000000000" pitchFamily="2" charset="0"/>
              </a:rPr>
              <a:t>Remember</a:t>
            </a: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: Along the corridor then up the stairs. </a:t>
            </a:r>
          </a:p>
          <a:p>
            <a:pPr lvl="0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How do we record grid references?</a:t>
            </a:r>
          </a:p>
          <a:p>
            <a:pPr lvl="0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Always in brackets and a comma between. (</a:t>
            </a:r>
            <a:r>
              <a:rPr lang="en-AU" dirty="0" err="1">
                <a:latin typeface="AGCanYouNotBold" panose="02000803000000000000" pitchFamily="2" charset="0"/>
                <a:ea typeface="AGCanYouNotBold" panose="02000803000000000000" pitchFamily="2" charset="0"/>
              </a:rPr>
              <a:t>x,y</a:t>
            </a:r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)</a:t>
            </a:r>
          </a:p>
          <a:p>
            <a:pPr lvl="0"/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Have a look at the        on the grid. What would the coordinates be?</a:t>
            </a:r>
          </a:p>
          <a:p>
            <a:pPr lvl="0"/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(4,2)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F0E4150A-49F6-FA4D-9564-33C113E1432A}"/>
              </a:ext>
            </a:extLst>
          </p:cNvPr>
          <p:cNvSpPr txBox="1"/>
          <p:nvPr/>
        </p:nvSpPr>
        <p:spPr>
          <a:xfrm>
            <a:off x="4265704" y="577970"/>
            <a:ext cx="355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6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Grid References</a:t>
            </a:r>
          </a:p>
        </p:txBody>
      </p:sp>
      <p:pic>
        <p:nvPicPr>
          <p:cNvPr id="6" name="Picture 4" descr="Image result for x and y axis">
            <a:extLst>
              <a:ext uri="{FF2B5EF4-FFF2-40B4-BE49-F238E27FC236}">
                <a16:creationId xmlns:a16="http://schemas.microsoft.com/office/drawing/2014/main" xmlns="" id="{0A3C994C-D441-7541-9590-568CFAD4EF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4"/>
          <a:stretch/>
        </p:blipFill>
        <p:spPr bwMode="auto">
          <a:xfrm>
            <a:off x="681559" y="1339673"/>
            <a:ext cx="4658119" cy="454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BC8012E-0D56-7F4D-A08A-CFAD1783F013}"/>
              </a:ext>
            </a:extLst>
          </p:cNvPr>
          <p:cNvSpPr/>
          <p:nvPr/>
        </p:nvSpPr>
        <p:spPr>
          <a:xfrm>
            <a:off x="2907102" y="4278702"/>
            <a:ext cx="207034" cy="20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BE8B7EA-316B-9148-875C-8B43A815F0C8}"/>
              </a:ext>
            </a:extLst>
          </p:cNvPr>
          <p:cNvSpPr/>
          <p:nvPr/>
        </p:nvSpPr>
        <p:spPr>
          <a:xfrm>
            <a:off x="7816677" y="5032201"/>
            <a:ext cx="207034" cy="207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2D80FF3-6EB0-B44D-9DD2-86A97458C68D}"/>
              </a:ext>
            </a:extLst>
          </p:cNvPr>
          <p:cNvSpPr txBox="1"/>
          <p:nvPr/>
        </p:nvSpPr>
        <p:spPr>
          <a:xfrm>
            <a:off x="4994694" y="5480612"/>
            <a:ext cx="34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latin typeface="AGCanYouNotBold" panose="02000803000000000000" pitchFamily="2" charset="0"/>
                <a:ea typeface="AGCanYouNotBold" panose="02000803000000000000" pitchFamily="2" charset="0"/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A49AE11-6C0F-EC48-A91E-6E84CFB0692D}"/>
              </a:ext>
            </a:extLst>
          </p:cNvPr>
          <p:cNvSpPr txBox="1"/>
          <p:nvPr/>
        </p:nvSpPr>
        <p:spPr>
          <a:xfrm>
            <a:off x="897147" y="133967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160096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F6A3118-E986-3943-A994-CCEF13A7C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25" y="419247"/>
            <a:ext cx="4982273" cy="571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13353B9A-AE3A-804B-87AD-B9BBE43CDC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716" y="419247"/>
            <a:ext cx="8096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9C74A4F1-3504-B54B-A2AC-42DF1ACE8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716" y="1474399"/>
            <a:ext cx="714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58CD094D-A9BB-604F-9F96-D727D60B2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53" y="2361913"/>
            <a:ext cx="8191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C11D6DAE-87CF-E444-AE9C-9BA5C4D9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328" y="3362954"/>
            <a:ext cx="82867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xmlns="" id="{448291B4-3F47-4641-9CAA-BEF7E579A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0853" y="4444851"/>
            <a:ext cx="8477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>
            <a:extLst>
              <a:ext uri="{FF2B5EF4-FFF2-40B4-BE49-F238E27FC236}">
                <a16:creationId xmlns:a16="http://schemas.microsoft.com/office/drawing/2014/main" xmlns="" id="{C3A5FA81-D867-D74F-9A9A-F6099749A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140" y="5495893"/>
            <a:ext cx="819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>
            <a:extLst>
              <a:ext uri="{FF2B5EF4-FFF2-40B4-BE49-F238E27FC236}">
                <a16:creationId xmlns:a16="http://schemas.microsoft.com/office/drawing/2014/main" xmlns="" id="{68F64FAC-522A-2347-8120-D25C1847A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659" y="433534"/>
            <a:ext cx="81915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xmlns="" id="{43082C71-9722-5F44-8639-D00EAC53B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662" y="1523713"/>
            <a:ext cx="828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>
            <a:extLst>
              <a:ext uri="{FF2B5EF4-FFF2-40B4-BE49-F238E27FC236}">
                <a16:creationId xmlns:a16="http://schemas.microsoft.com/office/drawing/2014/main" xmlns="" id="{D1EA0F03-1B33-044B-B700-0539A7044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5374" y="2468323"/>
            <a:ext cx="8572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>
            <a:extLst>
              <a:ext uri="{FF2B5EF4-FFF2-40B4-BE49-F238E27FC236}">
                <a16:creationId xmlns:a16="http://schemas.microsoft.com/office/drawing/2014/main" xmlns="" id="{4384E405-2F98-0C46-923A-35FE01501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136" y="3473301"/>
            <a:ext cx="84772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>
            <a:extLst>
              <a:ext uri="{FF2B5EF4-FFF2-40B4-BE49-F238E27FC236}">
                <a16:creationId xmlns:a16="http://schemas.microsoft.com/office/drawing/2014/main" xmlns="" id="{0B2A560D-370A-C345-9536-62F6B42ED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5887" y="4473426"/>
            <a:ext cx="8191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4">
            <a:extLst>
              <a:ext uri="{FF2B5EF4-FFF2-40B4-BE49-F238E27FC236}">
                <a16:creationId xmlns:a16="http://schemas.microsoft.com/office/drawing/2014/main" xmlns="" id="{3DA98D5B-F073-C14F-8E09-70D17FF6E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662" y="5417839"/>
            <a:ext cx="838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8545C11-A64D-6441-8829-EC3C71230981}"/>
              </a:ext>
            </a:extLst>
          </p:cNvPr>
          <p:cNvSpPr txBox="1"/>
          <p:nvPr/>
        </p:nvSpPr>
        <p:spPr>
          <a:xfrm>
            <a:off x="6840747" y="622159"/>
            <a:ext cx="962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(B,5)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B06DFB3-04E5-6A4B-A2FC-82D868D22F74}"/>
              </a:ext>
            </a:extLst>
          </p:cNvPr>
          <p:cNvSpPr txBox="1"/>
          <p:nvPr/>
        </p:nvSpPr>
        <p:spPr>
          <a:xfrm>
            <a:off x="6924136" y="5665467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(E,5)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AB9F1E0-2030-5E42-B6BF-DCE6157E71C1}"/>
              </a:ext>
            </a:extLst>
          </p:cNvPr>
          <p:cNvSpPr txBox="1"/>
          <p:nvPr/>
        </p:nvSpPr>
        <p:spPr>
          <a:xfrm>
            <a:off x="6924136" y="1601111"/>
            <a:ext cx="987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(D,3)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16D1402-2425-4C42-904A-0DB63605E410}"/>
              </a:ext>
            </a:extLst>
          </p:cNvPr>
          <p:cNvSpPr txBox="1"/>
          <p:nvPr/>
        </p:nvSpPr>
        <p:spPr>
          <a:xfrm>
            <a:off x="6924136" y="2526725"/>
            <a:ext cx="985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(A,2)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5F0AEEC-EFA2-5446-A137-DCFD6BE05348}"/>
              </a:ext>
            </a:extLst>
          </p:cNvPr>
          <p:cNvSpPr txBox="1"/>
          <p:nvPr/>
        </p:nvSpPr>
        <p:spPr>
          <a:xfrm>
            <a:off x="6924136" y="347541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(G,4)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38ADCFD-F190-3045-9C2F-72C8FAC5224B}"/>
              </a:ext>
            </a:extLst>
          </p:cNvPr>
          <p:cNvSpPr txBox="1"/>
          <p:nvPr/>
        </p:nvSpPr>
        <p:spPr>
          <a:xfrm>
            <a:off x="6860484" y="4585850"/>
            <a:ext cx="893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(F,1)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E33D298D-CD18-CC41-9EA2-A83E6967DCA2}"/>
              </a:ext>
            </a:extLst>
          </p:cNvPr>
          <p:cNvSpPr txBox="1"/>
          <p:nvPr/>
        </p:nvSpPr>
        <p:spPr>
          <a:xfrm>
            <a:off x="9542489" y="615903"/>
            <a:ext cx="9628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(B,1)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BD65A0D7-E463-624B-8DBA-4EBC814622E7}"/>
              </a:ext>
            </a:extLst>
          </p:cNvPr>
          <p:cNvSpPr txBox="1"/>
          <p:nvPr/>
        </p:nvSpPr>
        <p:spPr>
          <a:xfrm>
            <a:off x="9625878" y="1594855"/>
            <a:ext cx="946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(E,8)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1B3810F-481D-6D4B-8391-EC9D06BF6A6F}"/>
              </a:ext>
            </a:extLst>
          </p:cNvPr>
          <p:cNvSpPr txBox="1"/>
          <p:nvPr/>
        </p:nvSpPr>
        <p:spPr>
          <a:xfrm>
            <a:off x="9642099" y="2642660"/>
            <a:ext cx="985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(A,9)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A5A50EA-4546-624D-B5B1-5E07B3A98C0E}"/>
              </a:ext>
            </a:extLst>
          </p:cNvPr>
          <p:cNvSpPr txBox="1"/>
          <p:nvPr/>
        </p:nvSpPr>
        <p:spPr>
          <a:xfrm>
            <a:off x="9651942" y="3666688"/>
            <a:ext cx="893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(F,7)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1A83DF02-0901-1441-B25A-7B62E27BAA5A}"/>
              </a:ext>
            </a:extLst>
          </p:cNvPr>
          <p:cNvSpPr txBox="1"/>
          <p:nvPr/>
        </p:nvSpPr>
        <p:spPr>
          <a:xfrm>
            <a:off x="9625878" y="5546787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(H,6)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0B8D9CD-8E9E-874C-90EA-F54962C6AAAC}"/>
              </a:ext>
            </a:extLst>
          </p:cNvPr>
          <p:cNvSpPr txBox="1"/>
          <p:nvPr/>
        </p:nvSpPr>
        <p:spPr>
          <a:xfrm>
            <a:off x="9608437" y="4596724"/>
            <a:ext cx="963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/>
              <a:t>(C,8)</a:t>
            </a:r>
          </a:p>
        </p:txBody>
      </p:sp>
    </p:spTree>
    <p:extLst>
      <p:ext uri="{BB962C8B-B14F-4D97-AF65-F5344CB8AC3E}">
        <p14:creationId xmlns:p14="http://schemas.microsoft.com/office/powerpoint/2010/main" val="177658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4B6A700-3046-F54A-B43F-DA343BBF3970}"/>
              </a:ext>
            </a:extLst>
          </p:cNvPr>
          <p:cNvSpPr txBox="1"/>
          <p:nvPr/>
        </p:nvSpPr>
        <p:spPr>
          <a:xfrm>
            <a:off x="4136312" y="181157"/>
            <a:ext cx="3550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6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Grid References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4882C378-EB8A-CE45-B7E1-958A076D3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669" y="801608"/>
            <a:ext cx="8689678" cy="5597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76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167336"/>
            <a:ext cx="12192000" cy="6906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34AA499-1433-3F4F-8278-0E0C76131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2" y="1147312"/>
            <a:ext cx="3731305" cy="2666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1D5066C9-1F91-0C48-8A1E-FE7A9DADC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22" y="3886665"/>
            <a:ext cx="3731305" cy="264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D5101AE1-67F6-9E4F-B95F-3ABCC6148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291" y="1147312"/>
            <a:ext cx="3735238" cy="2656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xmlns="" id="{43D53F3F-B07F-2849-9B6F-F161F0AA0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291" y="3886665"/>
            <a:ext cx="3697614" cy="2646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xmlns="" id="{AC884FAB-9F12-AD4F-A2F2-5AEDA3A3B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40" y="3919431"/>
            <a:ext cx="3631720" cy="2580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>
            <a:extLst>
              <a:ext uri="{FF2B5EF4-FFF2-40B4-BE49-F238E27FC236}">
                <a16:creationId xmlns:a16="http://schemas.microsoft.com/office/drawing/2014/main" xmlns="" id="{D6046F5E-AA9D-4E49-8CE0-EB5DDD22D8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940" y="1154396"/>
            <a:ext cx="3691958" cy="262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6A6FC55-71EB-0046-9B28-1A1E05318D41}"/>
              </a:ext>
            </a:extLst>
          </p:cNvPr>
          <p:cNvSpPr txBox="1"/>
          <p:nvPr/>
        </p:nvSpPr>
        <p:spPr>
          <a:xfrm>
            <a:off x="5044409" y="362310"/>
            <a:ext cx="17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3600" dirty="0">
                <a:solidFill>
                  <a:srgbClr val="7030A0"/>
                </a:solidFill>
                <a:latin typeface="AGCanYouNotBold" panose="02000803000000000000" pitchFamily="2" charset="0"/>
                <a:ea typeface="AGCanYouNotBold" panose="02000803000000000000" pitchFamily="2" charset="0"/>
              </a:rPr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1002982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8124340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GCanYouNotBold" charset="0"/>
                <a:ea typeface="AGCanYouNotBold" charset="0"/>
                <a:cs typeface="AGCanYouNotBold" charset="0"/>
              </a:rPr>
              <a:t>Find the area of these shapes: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graphicFrame>
        <p:nvGraphicFramePr>
          <p:cNvPr id="4" name="Grid">
            <a:extLst>
              <a:ext uri="{FF2B5EF4-FFF2-40B4-BE49-F238E27FC236}">
                <a16:creationId xmlns:a16="http://schemas.microsoft.com/office/drawing/2014/main" xmlns="" id="{ABB0C3D3-BE16-CD4B-B3DB-CFAEBCFDC838}"/>
              </a:ext>
            </a:extLst>
          </p:cNvPr>
          <p:cNvGraphicFramePr>
            <a:graphicFrameLocks noGrp="1"/>
          </p:cNvGraphicFramePr>
          <p:nvPr/>
        </p:nvGraphicFramePr>
        <p:xfrm>
          <a:off x="1645170" y="1756840"/>
          <a:ext cx="8267180" cy="4566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3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13359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</a:tblGrid>
              <a:tr h="45662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6629"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" name="Shape">
            <a:extLst>
              <a:ext uri="{FF2B5EF4-FFF2-40B4-BE49-F238E27FC236}">
                <a16:creationId xmlns:a16="http://schemas.microsoft.com/office/drawing/2014/main" xmlns="" id="{4AFB9DD7-8AF5-D94B-913C-3C0739E70DED}"/>
              </a:ext>
            </a:extLst>
          </p:cNvPr>
          <p:cNvSpPr/>
          <p:nvPr/>
        </p:nvSpPr>
        <p:spPr>
          <a:xfrm>
            <a:off x="2039781" y="2223247"/>
            <a:ext cx="1260768" cy="1364684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xmlns="" id="{6978B3FE-BC35-5948-8A23-322103DC795C}"/>
              </a:ext>
            </a:extLst>
          </p:cNvPr>
          <p:cNvSpPr/>
          <p:nvPr/>
        </p:nvSpPr>
        <p:spPr>
          <a:xfrm>
            <a:off x="4108817" y="2223247"/>
            <a:ext cx="2096040" cy="911839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xmlns="" id="{8EACC589-72B9-7D4A-AB87-A1169E1A2C7F}"/>
              </a:ext>
            </a:extLst>
          </p:cNvPr>
          <p:cNvSpPr/>
          <p:nvPr/>
        </p:nvSpPr>
        <p:spPr>
          <a:xfrm>
            <a:off x="7007622" y="2223247"/>
            <a:ext cx="2096040" cy="1826239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xmlns="" id="{F5028392-C353-5C4A-8C58-4623B8BE7A35}"/>
              </a:ext>
            </a:extLst>
          </p:cNvPr>
          <p:cNvSpPr/>
          <p:nvPr/>
        </p:nvSpPr>
        <p:spPr>
          <a:xfrm>
            <a:off x="2075553" y="4049487"/>
            <a:ext cx="2844789" cy="1349828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xmlns="" id="{442F92A8-D950-284F-898D-0DE05CD0CC02}"/>
              </a:ext>
            </a:extLst>
          </p:cNvPr>
          <p:cNvSpPr/>
          <p:nvPr/>
        </p:nvSpPr>
        <p:spPr>
          <a:xfrm>
            <a:off x="5778760" y="4973302"/>
            <a:ext cx="3757126" cy="883212"/>
          </a:xfrm>
          <a:prstGeom prst="rect">
            <a:avLst/>
          </a:prstGeom>
          <a:solidFill>
            <a:srgbClr val="F08213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025DC83-F693-AD49-B82A-B2E4530E772C}"/>
              </a:ext>
            </a:extLst>
          </p:cNvPr>
          <p:cNvSpPr txBox="1"/>
          <p:nvPr/>
        </p:nvSpPr>
        <p:spPr>
          <a:xfrm>
            <a:off x="2490020" y="2611866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6BC8088-501C-1B4B-8AEB-FA4E9C3EDF09}"/>
              </a:ext>
            </a:extLst>
          </p:cNvPr>
          <p:cNvSpPr txBox="1"/>
          <p:nvPr/>
        </p:nvSpPr>
        <p:spPr>
          <a:xfrm>
            <a:off x="4577300" y="2232031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18EE5B4-2CD5-4449-9848-1C17D7D9E00C}"/>
              </a:ext>
            </a:extLst>
          </p:cNvPr>
          <p:cNvSpPr txBox="1"/>
          <p:nvPr/>
        </p:nvSpPr>
        <p:spPr>
          <a:xfrm>
            <a:off x="7930100" y="2745531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259396-D7DC-4241-939E-52FDCF5E2375}"/>
              </a:ext>
            </a:extLst>
          </p:cNvPr>
          <p:cNvSpPr txBox="1"/>
          <p:nvPr/>
        </p:nvSpPr>
        <p:spPr>
          <a:xfrm>
            <a:off x="2923523" y="450233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C859434-4578-EC4B-990E-78DF31A42C9C}"/>
              </a:ext>
            </a:extLst>
          </p:cNvPr>
          <p:cNvSpPr txBox="1"/>
          <p:nvPr/>
        </p:nvSpPr>
        <p:spPr>
          <a:xfrm>
            <a:off x="6627819" y="4994720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0415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7874271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GCanYouNotBold" charset="0"/>
                <a:ea typeface="AGCanYouNotBold" charset="0"/>
                <a:cs typeface="AGCanYouNotBold" charset="0"/>
              </a:rPr>
              <a:t>Read the angle measurement: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75AEC2B-905C-654E-B5ED-BC0345E43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0049" y="1930764"/>
            <a:ext cx="6181951" cy="31431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4580E1A8-C8F6-1847-938D-10E07BD52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1697"/>
            <a:ext cx="6010049" cy="333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9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2791" y="595610"/>
            <a:ext cx="11182949" cy="144655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GCanYouNotBold" charset="0"/>
                <a:ea typeface="AGCanYouNotBold" charset="0"/>
                <a:cs typeface="AGCanYouNotBold" charset="0"/>
              </a:rPr>
              <a:t>Which of these shapes of have correct lines of symmetry?</a:t>
            </a:r>
            <a:endParaRPr lang="en-US" sz="3200" b="0" dirty="0">
              <a:effectLst/>
              <a:latin typeface="AGCanYouNotBold" charset="0"/>
              <a:ea typeface="AGCanYouNotBold" charset="0"/>
              <a:cs typeface="AGCanYouNotBold" charset="0"/>
            </a:endParaRPr>
          </a:p>
        </p:txBody>
      </p:sp>
      <p:grpSp>
        <p:nvGrpSpPr>
          <p:cNvPr id="17" name="Group">
            <a:extLst>
              <a:ext uri="{FF2B5EF4-FFF2-40B4-BE49-F238E27FC236}">
                <a16:creationId xmlns:a16="http://schemas.microsoft.com/office/drawing/2014/main" xmlns="" id="{316FE7AA-C2E1-7D4E-A7AF-F65C43099EF3}"/>
              </a:ext>
            </a:extLst>
          </p:cNvPr>
          <p:cNvGrpSpPr/>
          <p:nvPr/>
        </p:nvGrpSpPr>
        <p:grpSpPr>
          <a:xfrm>
            <a:off x="3548468" y="4188395"/>
            <a:ext cx="3422463" cy="2297453"/>
            <a:chOff x="0" y="0"/>
            <a:chExt cx="3422462" cy="2297451"/>
          </a:xfrm>
        </p:grpSpPr>
        <p:sp>
          <p:nvSpPr>
            <p:cNvPr id="18" name="Polygon">
              <a:extLst>
                <a:ext uri="{FF2B5EF4-FFF2-40B4-BE49-F238E27FC236}">
                  <a16:creationId xmlns:a16="http://schemas.microsoft.com/office/drawing/2014/main" xmlns="" id="{613389F2-9278-184D-8AD6-E0C6967D4D6E}"/>
                </a:ext>
              </a:extLst>
            </p:cNvPr>
            <p:cNvSpPr/>
            <p:nvPr/>
          </p:nvSpPr>
          <p:spPr>
            <a:xfrm>
              <a:off x="503389" y="0"/>
              <a:ext cx="2415684" cy="2297452"/>
            </a:xfrm>
            <a:prstGeom prst="pentagon">
              <a:avLst/>
            </a:pr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xmlns="" id="{4CA0D030-81E0-5848-8D04-90CCA5C8A034}"/>
                </a:ext>
              </a:extLst>
            </p:cNvPr>
            <p:cNvSpPr/>
            <p:nvPr/>
          </p:nvSpPr>
          <p:spPr>
            <a:xfrm>
              <a:off x="0" y="853145"/>
              <a:ext cx="342246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20" name="Group">
            <a:extLst>
              <a:ext uri="{FF2B5EF4-FFF2-40B4-BE49-F238E27FC236}">
                <a16:creationId xmlns:a16="http://schemas.microsoft.com/office/drawing/2014/main" xmlns="" id="{51E41920-8137-C24C-8A53-DCDF5D2DEBEB}"/>
              </a:ext>
            </a:extLst>
          </p:cNvPr>
          <p:cNvGrpSpPr/>
          <p:nvPr/>
        </p:nvGrpSpPr>
        <p:grpSpPr>
          <a:xfrm>
            <a:off x="103423" y="2208138"/>
            <a:ext cx="2489506" cy="4355798"/>
            <a:chOff x="0" y="0"/>
            <a:chExt cx="2489504" cy="4355796"/>
          </a:xfrm>
        </p:grpSpPr>
        <p:sp>
          <p:nvSpPr>
            <p:cNvPr id="21" name="Rectangle">
              <a:extLst>
                <a:ext uri="{FF2B5EF4-FFF2-40B4-BE49-F238E27FC236}">
                  <a16:creationId xmlns:a16="http://schemas.microsoft.com/office/drawing/2014/main" xmlns="" id="{B7650D61-0601-9C48-97B4-27E60D7DCA98}"/>
                </a:ext>
              </a:extLst>
            </p:cNvPr>
            <p:cNvSpPr/>
            <p:nvPr/>
          </p:nvSpPr>
          <p:spPr>
            <a:xfrm>
              <a:off x="525517" y="0"/>
              <a:ext cx="1438470" cy="4355797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xmlns="" id="{EF844704-C28D-F643-991B-E702CB92A760}"/>
                </a:ext>
              </a:extLst>
            </p:cNvPr>
            <p:cNvSpPr/>
            <p:nvPr/>
          </p:nvSpPr>
          <p:spPr>
            <a:xfrm flipH="1" flipV="1">
              <a:off x="0" y="1498306"/>
              <a:ext cx="2489505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23" name="Group">
            <a:extLst>
              <a:ext uri="{FF2B5EF4-FFF2-40B4-BE49-F238E27FC236}">
                <a16:creationId xmlns:a16="http://schemas.microsoft.com/office/drawing/2014/main" xmlns="" id="{7A2FBA15-EA71-154D-8554-7CB38A991C77}"/>
              </a:ext>
            </a:extLst>
          </p:cNvPr>
          <p:cNvGrpSpPr/>
          <p:nvPr/>
        </p:nvGrpSpPr>
        <p:grpSpPr>
          <a:xfrm>
            <a:off x="2514345" y="2089516"/>
            <a:ext cx="3422463" cy="2296521"/>
            <a:chOff x="0" y="0"/>
            <a:chExt cx="3422462" cy="2296520"/>
          </a:xfrm>
        </p:grpSpPr>
        <p:sp>
          <p:nvSpPr>
            <p:cNvPr id="24" name="Polygon">
              <a:extLst>
                <a:ext uri="{FF2B5EF4-FFF2-40B4-BE49-F238E27FC236}">
                  <a16:creationId xmlns:a16="http://schemas.microsoft.com/office/drawing/2014/main" xmlns="" id="{293F74B3-7AE8-884D-AFCE-7BCE0FB4B412}"/>
                </a:ext>
              </a:extLst>
            </p:cNvPr>
            <p:cNvSpPr/>
            <p:nvPr/>
          </p:nvSpPr>
          <p:spPr>
            <a:xfrm>
              <a:off x="716808" y="0"/>
              <a:ext cx="1988846" cy="2296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5" name="Line">
              <a:extLst>
                <a:ext uri="{FF2B5EF4-FFF2-40B4-BE49-F238E27FC236}">
                  <a16:creationId xmlns:a16="http://schemas.microsoft.com/office/drawing/2014/main" xmlns="" id="{8A9CEE71-F2B9-BF41-B42C-A2186310B10F}"/>
                </a:ext>
              </a:extLst>
            </p:cNvPr>
            <p:cNvSpPr/>
            <p:nvPr/>
          </p:nvSpPr>
          <p:spPr>
            <a:xfrm>
              <a:off x="0" y="1148260"/>
              <a:ext cx="342246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26" name="Group">
            <a:extLst>
              <a:ext uri="{FF2B5EF4-FFF2-40B4-BE49-F238E27FC236}">
                <a16:creationId xmlns:a16="http://schemas.microsoft.com/office/drawing/2014/main" xmlns="" id="{98DFA208-5291-9A4A-92DA-23616B78B5BE}"/>
              </a:ext>
            </a:extLst>
          </p:cNvPr>
          <p:cNvGrpSpPr/>
          <p:nvPr/>
        </p:nvGrpSpPr>
        <p:grpSpPr>
          <a:xfrm>
            <a:off x="7622718" y="4404936"/>
            <a:ext cx="2680506" cy="2159001"/>
            <a:chOff x="0" y="0"/>
            <a:chExt cx="2680505" cy="2159000"/>
          </a:xfrm>
        </p:grpSpPr>
        <p:sp>
          <p:nvSpPr>
            <p:cNvPr id="27" name="Triangle">
              <a:extLst>
                <a:ext uri="{FF2B5EF4-FFF2-40B4-BE49-F238E27FC236}">
                  <a16:creationId xmlns:a16="http://schemas.microsoft.com/office/drawing/2014/main" xmlns="" id="{9B568610-E4FA-6B44-BBA7-D857F67B05DA}"/>
                </a:ext>
              </a:extLst>
            </p:cNvPr>
            <p:cNvSpPr/>
            <p:nvPr/>
          </p:nvSpPr>
          <p:spPr>
            <a:xfrm>
              <a:off x="260753" y="0"/>
              <a:ext cx="2159001" cy="2159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xmlns="" id="{914A08BE-10AE-E14F-8359-C02DA35605CD}"/>
                </a:ext>
              </a:extLst>
            </p:cNvPr>
            <p:cNvSpPr/>
            <p:nvPr/>
          </p:nvSpPr>
          <p:spPr>
            <a:xfrm>
              <a:off x="0" y="1264880"/>
              <a:ext cx="2680506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29" name="Group">
            <a:extLst>
              <a:ext uri="{FF2B5EF4-FFF2-40B4-BE49-F238E27FC236}">
                <a16:creationId xmlns:a16="http://schemas.microsoft.com/office/drawing/2014/main" xmlns="" id="{B1304602-DE7E-C24B-AFFF-4B897BF225C8}"/>
              </a:ext>
            </a:extLst>
          </p:cNvPr>
          <p:cNvGrpSpPr/>
          <p:nvPr/>
        </p:nvGrpSpPr>
        <p:grpSpPr>
          <a:xfrm>
            <a:off x="6167589" y="2121209"/>
            <a:ext cx="2218876" cy="2445024"/>
            <a:chOff x="57094" y="0"/>
            <a:chExt cx="2218874" cy="2445022"/>
          </a:xfrm>
        </p:grpSpPr>
        <p:sp>
          <p:nvSpPr>
            <p:cNvPr id="30" name="Star">
              <a:extLst>
                <a:ext uri="{FF2B5EF4-FFF2-40B4-BE49-F238E27FC236}">
                  <a16:creationId xmlns:a16="http://schemas.microsoft.com/office/drawing/2014/main" xmlns="" id="{530A9FFD-8E5F-374B-A299-F398ED561B34}"/>
                </a:ext>
              </a:extLst>
            </p:cNvPr>
            <p:cNvSpPr/>
            <p:nvPr/>
          </p:nvSpPr>
          <p:spPr>
            <a:xfrm>
              <a:off x="57094" y="0"/>
              <a:ext cx="2218875" cy="2110276"/>
            </a:xfrm>
            <a:prstGeom prst="star5">
              <a:avLst>
                <a:gd name="adj" fmla="val 19100"/>
                <a:gd name="hf" fmla="val 105146"/>
                <a:gd name="vf" fmla="val 110557"/>
              </a:avLst>
            </a:pr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1" name="Line">
              <a:extLst>
                <a:ext uri="{FF2B5EF4-FFF2-40B4-BE49-F238E27FC236}">
                  <a16:creationId xmlns:a16="http://schemas.microsoft.com/office/drawing/2014/main" xmlns="" id="{969C3DC6-F61C-0E44-806F-C3376B27B1DB}"/>
                </a:ext>
              </a:extLst>
            </p:cNvPr>
            <p:cNvSpPr/>
            <p:nvPr/>
          </p:nvSpPr>
          <p:spPr>
            <a:xfrm>
              <a:off x="393594" y="134099"/>
              <a:ext cx="1715096" cy="231092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grpSp>
        <p:nvGrpSpPr>
          <p:cNvPr id="32" name="Group">
            <a:extLst>
              <a:ext uri="{FF2B5EF4-FFF2-40B4-BE49-F238E27FC236}">
                <a16:creationId xmlns:a16="http://schemas.microsoft.com/office/drawing/2014/main" xmlns="" id="{743777EE-B0D3-B543-B8B2-53711731AE54}"/>
              </a:ext>
            </a:extLst>
          </p:cNvPr>
          <p:cNvGrpSpPr/>
          <p:nvPr/>
        </p:nvGrpSpPr>
        <p:grpSpPr>
          <a:xfrm>
            <a:off x="9700206" y="1868159"/>
            <a:ext cx="2159001" cy="2739235"/>
            <a:chOff x="0" y="0"/>
            <a:chExt cx="2159000" cy="2739233"/>
          </a:xfrm>
        </p:grpSpPr>
        <p:sp>
          <p:nvSpPr>
            <p:cNvPr id="33" name="Square">
              <a:extLst>
                <a:ext uri="{FF2B5EF4-FFF2-40B4-BE49-F238E27FC236}">
                  <a16:creationId xmlns:a16="http://schemas.microsoft.com/office/drawing/2014/main" xmlns="" id="{9891992C-2899-CA45-AA44-CC79E852C4F2}"/>
                </a:ext>
              </a:extLst>
            </p:cNvPr>
            <p:cNvSpPr/>
            <p:nvPr/>
          </p:nvSpPr>
          <p:spPr>
            <a:xfrm>
              <a:off x="0" y="290116"/>
              <a:ext cx="2159000" cy="2159001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  <p:sp>
          <p:nvSpPr>
            <p:cNvPr id="34" name="Line">
              <a:extLst>
                <a:ext uri="{FF2B5EF4-FFF2-40B4-BE49-F238E27FC236}">
                  <a16:creationId xmlns:a16="http://schemas.microsoft.com/office/drawing/2014/main" xmlns="" id="{A814EAA0-E4B4-5B4B-A592-BAAB1E44F275}"/>
                </a:ext>
              </a:extLst>
            </p:cNvPr>
            <p:cNvSpPr/>
            <p:nvPr/>
          </p:nvSpPr>
          <p:spPr>
            <a:xfrm flipH="1">
              <a:off x="1057488" y="0"/>
              <a:ext cx="1" cy="2739234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>
                <a:defRPr sz="2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4B352CB0-098D-444F-A607-E0C426AFBEEF}"/>
              </a:ext>
            </a:extLst>
          </p:cNvPr>
          <p:cNvSpPr txBox="1"/>
          <p:nvPr/>
        </p:nvSpPr>
        <p:spPr>
          <a:xfrm>
            <a:off x="2876947" y="2690879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b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F2AEC07-B22C-284A-9DE9-F25C01ECA3D4}"/>
              </a:ext>
            </a:extLst>
          </p:cNvPr>
          <p:cNvSpPr txBox="1"/>
          <p:nvPr/>
        </p:nvSpPr>
        <p:spPr>
          <a:xfrm>
            <a:off x="141270" y="2760042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a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34068E69-59DE-604D-BF20-649BBA34640F}"/>
              </a:ext>
            </a:extLst>
          </p:cNvPr>
          <p:cNvSpPr txBox="1"/>
          <p:nvPr/>
        </p:nvSpPr>
        <p:spPr>
          <a:xfrm>
            <a:off x="3826797" y="5075045"/>
            <a:ext cx="377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c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C4F7B91-F40E-B54E-A319-76425FEB1EB0}"/>
              </a:ext>
            </a:extLst>
          </p:cNvPr>
          <p:cNvSpPr txBox="1"/>
          <p:nvPr/>
        </p:nvSpPr>
        <p:spPr>
          <a:xfrm>
            <a:off x="7762713" y="2294635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d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F4CF129-DF49-DB4D-B4DA-9E83B4FBCAE6}"/>
              </a:ext>
            </a:extLst>
          </p:cNvPr>
          <p:cNvSpPr txBox="1"/>
          <p:nvPr/>
        </p:nvSpPr>
        <p:spPr>
          <a:xfrm>
            <a:off x="8219187" y="4751683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e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F30981D3-ACEC-EE4B-A159-93EA4D69A272}"/>
              </a:ext>
            </a:extLst>
          </p:cNvPr>
          <p:cNvSpPr txBox="1"/>
          <p:nvPr/>
        </p:nvSpPr>
        <p:spPr>
          <a:xfrm>
            <a:off x="9305537" y="2139491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dirty="0">
                <a:latin typeface="AGCanYouNotBold" panose="02000803000000000000" pitchFamily="2" charset="0"/>
                <a:ea typeface="AGCanYouNotBold" panose="02000803000000000000" pitchFamily="2" charset="0"/>
              </a:rPr>
              <a:t>f</a:t>
            </a:r>
            <a:endParaRPr lang="en-AU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0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advAuto="0"/>
      <p:bldP spid="20" grpId="0" animBg="1" advAuto="0"/>
      <p:bldP spid="23" grpId="0" animBg="1" advAuto="0"/>
      <p:bldP spid="26" grpId="0" animBg="1" advAuto="0"/>
      <p:bldP spid="29" grpId="0" animBg="1" advAuto="0"/>
      <p:bldP spid="32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AGCanYouNotBold</vt:lpstr>
      <vt:lpstr>Calibri</vt:lpstr>
      <vt:lpstr>Calibri Light</vt:lpstr>
      <vt:lpstr>Helvetica Neue Medium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 Gemma [Woodlands Primary School]</dc:creator>
  <cp:lastModifiedBy>ROBERTS Gemma [Woodlands Primary School]</cp:lastModifiedBy>
  <cp:revision>1</cp:revision>
  <dcterms:created xsi:type="dcterms:W3CDTF">2021-05-11T03:28:16Z</dcterms:created>
  <dcterms:modified xsi:type="dcterms:W3CDTF">2021-05-11T03:30:13Z</dcterms:modified>
</cp:coreProperties>
</file>