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447" r:id="rId3"/>
    <p:sldId id="448" r:id="rId4"/>
    <p:sldId id="449" r:id="rId5"/>
    <p:sldId id="423" r:id="rId6"/>
    <p:sldId id="424" r:id="rId7"/>
    <p:sldId id="425" r:id="rId8"/>
    <p:sldId id="431" r:id="rId9"/>
    <p:sldId id="339" r:id="rId10"/>
    <p:sldId id="341" r:id="rId11"/>
    <p:sldId id="427" r:id="rId12"/>
    <p:sldId id="428" r:id="rId13"/>
    <p:sldId id="346" r:id="rId14"/>
    <p:sldId id="429" r:id="rId15"/>
    <p:sldId id="347" r:id="rId16"/>
    <p:sldId id="350" r:id="rId17"/>
    <p:sldId id="430" r:id="rId18"/>
    <p:sldId id="434" r:id="rId19"/>
    <p:sldId id="435" r:id="rId20"/>
    <p:sldId id="433" r:id="rId21"/>
    <p:sldId id="351" r:id="rId22"/>
    <p:sldId id="43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32"/>
  </p:normalViewPr>
  <p:slideViewPr>
    <p:cSldViewPr snapToGrid="0" snapToObjects="1">
      <p:cViewPr varScale="1">
        <p:scale>
          <a:sx n="121" d="100"/>
          <a:sy n="121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0A309-677C-9B42-8C13-A26376B61827}" type="datetimeFigureOut">
              <a:rPr lang="en-US" smtClean="0"/>
              <a:t>9/12/22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9B701-F354-AE40-8911-C9C141B5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0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13F1D-4D09-4089-8DC3-18ED8CB8BA60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322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37C10-A04A-A432-6FBA-A2677CACD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8798AD-3F34-F412-F4DE-773A487BA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9663F-C74F-8530-53CA-BC6FF8D81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326D-30B9-BB4B-9DAB-0DB6AFBCBDE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C957D-B8B7-EEC4-3890-7977CBF9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B272E-98F0-54A3-44A2-B7D05A6F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26DB-E962-894E-B9E1-572630FE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1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56BC-BD03-D3B0-C2FD-6A85B957C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86061-4B1E-6724-8238-F87D5C4B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44766-6DC0-0678-909C-A77F6448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326D-30B9-BB4B-9DAB-0DB6AFBCBDE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AC0EE-AC27-6F0B-695A-302209D39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E8ECA-8C08-C2ED-5892-AB53027F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26DB-E962-894E-B9E1-572630FE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161480-B399-9497-7D3A-A4D48ADC5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2F758-DF58-3845-2E94-E436291D2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FB0E-37AA-77B2-5B3F-A5C27C56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326D-30B9-BB4B-9DAB-0DB6AFBCBDE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0A4D5-D2A6-9D19-6FF2-B7FC8D7DC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3ABCD-9EF5-953F-04EE-0AD97061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26DB-E962-894E-B9E1-572630FE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7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D666F-98B0-D505-BD80-88720633B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C6AB-E095-5F59-AFBB-F39824EED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5F38A-B94C-1282-21F8-BA7AD1F7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326D-30B9-BB4B-9DAB-0DB6AFBCBDE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F8FB8-2D7A-ED34-97B6-C158BE56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55F69-6C87-B3BB-D22B-1E9FC3A08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26DB-E962-894E-B9E1-572630FE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3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2AA8D-0D6E-1536-0D5E-DA3914AA6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1BF28-7557-42A5-D3C5-30B8661F5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28F71-6BB8-D400-4793-03F94D02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326D-30B9-BB4B-9DAB-0DB6AFBCBDE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A18F3-5238-05F9-CF07-328385D3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C15EC-57EF-9BDC-B8E7-714F9D119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26DB-E962-894E-B9E1-572630FE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1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BC6D0-22EC-9D50-ED11-5E370CBF1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04EE7-49B8-93CC-742B-C2AFE5AD8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919D0-63A4-3A42-D365-128E0C1AE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4E26E-483E-B892-15AA-82913ACD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326D-30B9-BB4B-9DAB-0DB6AFBCBDE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330A8-74A8-0970-613F-1FDF1A13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6C1A0-DED4-615F-85EE-B57AD4EF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26DB-E962-894E-B9E1-572630FE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8BE4-0AF1-B4C1-0046-954FFCBDA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133B6-7ADD-1672-C364-5F47A451E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0FAC5-95EE-22E1-9855-E6F17242A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DC35FB-F067-0A9B-9C16-C141C88C4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11012-9D9F-E967-696A-8809C63F2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FDB38D-E582-0BDB-B7E0-ADF4D1812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326D-30B9-BB4B-9DAB-0DB6AFBCBDE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DDF120-D86D-E09C-C0C0-A3E1A180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6E9801-E1B8-F80D-52E6-5F14CBA5A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26DB-E962-894E-B9E1-572630FE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6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4146D-D57B-E843-4EA5-736E62E2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D2BEE8-20EF-6859-9386-2A9B653DC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326D-30B9-BB4B-9DAB-0DB6AFBCBDE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69CF14-CF9E-4651-6137-4947FAEF3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289D0-6FAC-563C-2EBB-9797D9938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26DB-E962-894E-B9E1-572630FE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9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F2B73-93C3-4262-114B-0EC3D7E9F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326D-30B9-BB4B-9DAB-0DB6AFBCBDE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BD1E6F-C97E-07A7-59D9-9142A5B4E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D6193-E410-307E-B5A3-05ED806A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26DB-E962-894E-B9E1-572630FE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6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BF10F-D6C2-3F73-C3AD-B11A01B86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9DA38-0EAF-4AF9-987F-BCEC06419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74CFA-E753-6F7A-3339-6DFF53AD0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200F2-04E8-1BF0-558F-08F230C0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326D-30B9-BB4B-9DAB-0DB6AFBCBDE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02DE2-4130-41B3-18CB-307320E2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4486D-F941-12DF-F54B-4D1C8FC9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26DB-E962-894E-B9E1-572630FE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1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17C10-D790-8224-FACB-FE99F5255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4671B0-6281-186D-AFDB-D9AD03338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E4498-56FD-00C9-CCBD-2FFF10AA8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42B0B-E600-A0B2-A78F-9A3675D5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326D-30B9-BB4B-9DAB-0DB6AFBCBDE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4350A-9CDF-7381-3B42-FD8FDDBE0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27B0D-A50E-FEC3-E3C4-13E70CAF6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26DB-E962-894E-B9E1-572630FE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8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7AEE0-7D41-2EC6-5DB7-3C979009D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24A7A-D42B-8BEB-46FA-3DE1ABCDD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EB80A-979C-7128-E7FF-AF05F24CD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326D-30B9-BB4B-9DAB-0DB6AFBCBDE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3A182-8B7A-CD48-9DA0-8A172A6A6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E816C-834D-41D4-7B99-EC4AA614C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226DB-E962-894E-B9E1-572630FE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1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1269B-62DA-7E2D-AC7F-30D2AAF9DB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16066-DFCD-0CEA-9CC9-8801DB106B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55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4804" y="1265229"/>
            <a:ext cx="10568761" cy="58662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buNone/>
              <a:defRPr/>
            </a:pPr>
            <a:r>
              <a:rPr lang="en-US" sz="3200" dirty="0">
                <a:latin typeface="Comic Sans MS" pitchFamily="66" charset="0"/>
              </a:rPr>
              <a:t>Let’s use this fraction to see how this is done: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247327" y="955835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7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9263118" y="1531899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9822565" y="1495746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624804" y="2379932"/>
            <a:ext cx="11079516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To help us, let’s see what this fraction would look like in a picture. Remember – the denominator is always the total number of pieces, so we need to draw a shape with a total of 3 pieces. </a:t>
            </a:r>
          </a:p>
        </p:txBody>
      </p:sp>
      <p:pic>
        <p:nvPicPr>
          <p:cNvPr id="18" name="Picture 17" descr="topheavy1.png"/>
          <p:cNvPicPr>
            <a:picLocks noChangeAspect="1"/>
          </p:cNvPicPr>
          <p:nvPr/>
        </p:nvPicPr>
        <p:blipFill>
          <a:blip r:embed="rId2" cstate="print"/>
          <a:srcRect l="35660" t="17607" r="33775" b="26144"/>
          <a:stretch>
            <a:fillRect/>
          </a:stretch>
        </p:blipFill>
        <p:spPr>
          <a:xfrm>
            <a:off x="4520208" y="4214736"/>
            <a:ext cx="1728192" cy="18002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408368" y="11663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I do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10B129-F614-4341-85BB-28F4B59E81F9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1D8E02-CB99-6444-84AD-FF447D9FF83A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Im</a:t>
            </a:r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proper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17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4804" y="1265229"/>
            <a:ext cx="10568761" cy="58662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buNone/>
              <a:defRPr/>
            </a:pPr>
            <a:r>
              <a:rPr lang="en-US" sz="3200" dirty="0">
                <a:latin typeface="Comic Sans MS" pitchFamily="66" charset="0"/>
              </a:rPr>
              <a:t>Let’s use this fraction to see how this is done: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247327" y="955835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7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9263118" y="1531899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9822565" y="1495746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624803" y="2161251"/>
            <a:ext cx="11210145" cy="1946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400" dirty="0">
                <a:latin typeface="Comic Sans MS" pitchFamily="66" charset="0"/>
              </a:rPr>
              <a:t>Now we need to look at the numerator which tells us how many pieces to </a:t>
            </a:r>
            <a:r>
              <a:rPr lang="en-US" sz="2400" dirty="0" err="1">
                <a:latin typeface="Comic Sans MS" pitchFamily="66" charset="0"/>
              </a:rPr>
              <a:t>colour</a:t>
            </a:r>
            <a:r>
              <a:rPr lang="en-US" sz="2400" dirty="0">
                <a:latin typeface="Comic Sans MS" pitchFamily="66" charset="0"/>
              </a:rPr>
              <a:t> in. </a:t>
            </a: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400" dirty="0">
                <a:latin typeface="Comic Sans MS" pitchFamily="66" charset="0"/>
              </a:rPr>
              <a:t>It says I need to </a:t>
            </a:r>
            <a:r>
              <a:rPr lang="en-US" sz="2400" dirty="0" err="1">
                <a:latin typeface="Comic Sans MS" pitchFamily="66" charset="0"/>
              </a:rPr>
              <a:t>colour</a:t>
            </a:r>
            <a:r>
              <a:rPr lang="en-US" sz="2400" dirty="0">
                <a:latin typeface="Comic Sans MS" pitchFamily="66" charset="0"/>
              </a:rPr>
              <a:t> in 7 pieces!?  That’s not possible because I only have 3 pieces! So what can I do?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08368" y="11663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I do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10B129-F614-4341-85BB-28F4B59E81F9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1D8E02-CB99-6444-84AD-FF447D9FF83A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Im</a:t>
            </a:r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proper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01C03DA-91FC-804F-97E0-B9FB94A013ED}"/>
              </a:ext>
            </a:extLst>
          </p:cNvPr>
          <p:cNvSpPr txBox="1">
            <a:spLocks/>
          </p:cNvSpPr>
          <p:nvPr/>
        </p:nvSpPr>
        <p:spPr>
          <a:xfrm>
            <a:off x="1890569" y="4500411"/>
            <a:ext cx="4211960" cy="531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I can draw more shapes!</a:t>
            </a:r>
          </a:p>
        </p:txBody>
      </p:sp>
      <p:pic>
        <p:nvPicPr>
          <p:cNvPr id="12" name="Picture 11" descr="topheavy1.png">
            <a:extLst>
              <a:ext uri="{FF2B5EF4-FFF2-40B4-BE49-F238E27FC236}">
                <a16:creationId xmlns:a16="http://schemas.microsoft.com/office/drawing/2014/main" id="{7DEF6A12-08BF-654A-AFC5-8AF23DE1F9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35660" t="17607" r="33775" b="26144"/>
          <a:stretch>
            <a:fillRect/>
          </a:stretch>
        </p:blipFill>
        <p:spPr>
          <a:xfrm>
            <a:off x="6044250" y="4129924"/>
            <a:ext cx="1728192" cy="1800200"/>
          </a:xfrm>
          <a:prstGeom prst="rect">
            <a:avLst/>
          </a:prstGeom>
        </p:spPr>
      </p:pic>
      <p:pic>
        <p:nvPicPr>
          <p:cNvPr id="15" name="Picture 14" descr="topheavy1.png">
            <a:extLst>
              <a:ext uri="{FF2B5EF4-FFF2-40B4-BE49-F238E27FC236}">
                <a16:creationId xmlns:a16="http://schemas.microsoft.com/office/drawing/2014/main" id="{BEF074BC-E81E-1943-A232-EB473B4077E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35660" t="17607" r="33775" b="26144"/>
          <a:stretch>
            <a:fillRect/>
          </a:stretch>
        </p:blipFill>
        <p:spPr>
          <a:xfrm>
            <a:off x="7556418" y="4129924"/>
            <a:ext cx="1728192" cy="1800200"/>
          </a:xfrm>
          <a:prstGeom prst="rect">
            <a:avLst/>
          </a:prstGeom>
        </p:spPr>
      </p:pic>
      <p:pic>
        <p:nvPicPr>
          <p:cNvPr id="16" name="Picture 15" descr="topheavy1.png">
            <a:extLst>
              <a:ext uri="{FF2B5EF4-FFF2-40B4-BE49-F238E27FC236}">
                <a16:creationId xmlns:a16="http://schemas.microsoft.com/office/drawing/2014/main" id="{CD26F1F4-D5D8-3342-840A-62F940C3DCA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35660" t="17607" r="33775" b="26144"/>
          <a:stretch>
            <a:fillRect/>
          </a:stretch>
        </p:blipFill>
        <p:spPr>
          <a:xfrm>
            <a:off x="9068586" y="4129924"/>
            <a:ext cx="1728192" cy="18002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1E1CEF-DF73-4749-9FE6-EF6412286891}"/>
              </a:ext>
            </a:extLst>
          </p:cNvPr>
          <p:cNvSpPr/>
          <p:nvPr/>
        </p:nvSpPr>
        <p:spPr>
          <a:xfrm>
            <a:off x="6250625" y="425409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C0A4B3F-2798-224A-8382-E66690D39CD5}"/>
              </a:ext>
            </a:extLst>
          </p:cNvPr>
          <p:cNvSpPr/>
          <p:nvPr/>
        </p:nvSpPr>
        <p:spPr>
          <a:xfrm>
            <a:off x="6655710" y="425409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85E194-F338-8A42-A8EA-A7825B8EC381}"/>
              </a:ext>
            </a:extLst>
          </p:cNvPr>
          <p:cNvSpPr/>
          <p:nvPr/>
        </p:nvSpPr>
        <p:spPr>
          <a:xfrm>
            <a:off x="7068460" y="425409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64A91A-5E81-B54F-B55C-78BE75D32938}"/>
              </a:ext>
            </a:extLst>
          </p:cNvPr>
          <p:cNvSpPr/>
          <p:nvPr/>
        </p:nvSpPr>
        <p:spPr>
          <a:xfrm>
            <a:off x="7772690" y="425409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96F0EA-F67E-8043-BC9A-91BB98911218}"/>
              </a:ext>
            </a:extLst>
          </p:cNvPr>
          <p:cNvSpPr/>
          <p:nvPr/>
        </p:nvSpPr>
        <p:spPr>
          <a:xfrm>
            <a:off x="8176833" y="425409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89D2AF-B0A4-B648-A0D9-F3ABBFC230AB}"/>
              </a:ext>
            </a:extLst>
          </p:cNvPr>
          <p:cNvSpPr/>
          <p:nvPr/>
        </p:nvSpPr>
        <p:spPr>
          <a:xfrm>
            <a:off x="8589583" y="425409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3CFFDC-0883-BE43-85FC-65DBD4399896}"/>
              </a:ext>
            </a:extLst>
          </p:cNvPr>
          <p:cNvSpPr/>
          <p:nvPr/>
        </p:nvSpPr>
        <p:spPr>
          <a:xfrm>
            <a:off x="9270373" y="424774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3704B7-CB7A-BA40-8817-B6706EFC786D}"/>
              </a:ext>
            </a:extLst>
          </p:cNvPr>
          <p:cNvSpPr txBox="1">
            <a:spLocks/>
          </p:cNvSpPr>
          <p:nvPr/>
        </p:nvSpPr>
        <p:spPr>
          <a:xfrm>
            <a:off x="6306403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1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7AD085F-40DF-454B-A725-528D4AB6D13E}"/>
              </a:ext>
            </a:extLst>
          </p:cNvPr>
          <p:cNvSpPr txBox="1">
            <a:spLocks/>
          </p:cNvSpPr>
          <p:nvPr/>
        </p:nvSpPr>
        <p:spPr>
          <a:xfrm>
            <a:off x="6692322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2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A18E53C0-C3A6-3642-8FB8-01A88F7E2BE9}"/>
              </a:ext>
            </a:extLst>
          </p:cNvPr>
          <p:cNvSpPr txBox="1">
            <a:spLocks/>
          </p:cNvSpPr>
          <p:nvPr/>
        </p:nvSpPr>
        <p:spPr>
          <a:xfrm>
            <a:off x="7124370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B8921540-B102-8E49-A24E-4DB2F67A13DA}"/>
              </a:ext>
            </a:extLst>
          </p:cNvPr>
          <p:cNvSpPr txBox="1">
            <a:spLocks/>
          </p:cNvSpPr>
          <p:nvPr/>
        </p:nvSpPr>
        <p:spPr>
          <a:xfrm>
            <a:off x="7772442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2CDEDDD3-39F8-E04C-B56E-8F5F2ED246C6}"/>
              </a:ext>
            </a:extLst>
          </p:cNvPr>
          <p:cNvSpPr txBox="1">
            <a:spLocks/>
          </p:cNvSpPr>
          <p:nvPr/>
        </p:nvSpPr>
        <p:spPr>
          <a:xfrm>
            <a:off x="8204490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5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D4CA73FB-9B80-7A48-8D07-ADE018A8C7F7}"/>
              </a:ext>
            </a:extLst>
          </p:cNvPr>
          <p:cNvSpPr txBox="1">
            <a:spLocks/>
          </p:cNvSpPr>
          <p:nvPr/>
        </p:nvSpPr>
        <p:spPr>
          <a:xfrm>
            <a:off x="8636538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6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CB06D92C-B0E0-434E-AC2D-4DEB7754EC6C}"/>
              </a:ext>
            </a:extLst>
          </p:cNvPr>
          <p:cNvSpPr txBox="1">
            <a:spLocks/>
          </p:cNvSpPr>
          <p:nvPr/>
        </p:nvSpPr>
        <p:spPr>
          <a:xfrm>
            <a:off x="9319116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7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38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11" grpId="0"/>
      <p:bldP spid="17" grpId="0" animBg="1"/>
      <p:bldP spid="19" grpId="0" animBg="1"/>
      <p:bldP spid="20" grpId="0" animBg="1"/>
      <p:bldP spid="23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4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4804" y="1265229"/>
            <a:ext cx="10568761" cy="58662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buNone/>
              <a:defRPr/>
            </a:pPr>
            <a:r>
              <a:rPr lang="en-US" sz="3200" dirty="0">
                <a:latin typeface="Comic Sans MS" pitchFamily="66" charset="0"/>
              </a:rPr>
              <a:t>Let’s use this fraction to see how this is done: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247327" y="955835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7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9263118" y="1531899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9822565" y="1495746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624804" y="2161251"/>
            <a:ext cx="6018456" cy="1946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Now I can write this as a mixed number!</a:t>
            </a: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What would the </a:t>
            </a:r>
            <a:r>
              <a:rPr lang="en-US" sz="2400" dirty="0">
                <a:solidFill>
                  <a:srgbClr val="00B0F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mixed number </a:t>
            </a: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be?</a:t>
            </a: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When changing from top-heavy to mixed numbers, the denominator is always the same!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lang="en-US" sz="20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408368" y="11663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I do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10B129-F614-4341-85BB-28F4B59E81F9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1D8E02-CB99-6444-84AD-FF447D9FF83A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Im</a:t>
            </a:r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proper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pic>
        <p:nvPicPr>
          <p:cNvPr id="12" name="Picture 11" descr="topheavy1.png">
            <a:extLst>
              <a:ext uri="{FF2B5EF4-FFF2-40B4-BE49-F238E27FC236}">
                <a16:creationId xmlns:a16="http://schemas.microsoft.com/office/drawing/2014/main" id="{7DEF6A12-08BF-654A-AFC5-8AF23DE1F9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35660" t="17607" r="33775" b="26144"/>
          <a:stretch>
            <a:fillRect/>
          </a:stretch>
        </p:blipFill>
        <p:spPr>
          <a:xfrm>
            <a:off x="6044250" y="4129924"/>
            <a:ext cx="1728192" cy="1800200"/>
          </a:xfrm>
          <a:prstGeom prst="rect">
            <a:avLst/>
          </a:prstGeom>
        </p:spPr>
      </p:pic>
      <p:pic>
        <p:nvPicPr>
          <p:cNvPr id="15" name="Picture 14" descr="topheavy1.png">
            <a:extLst>
              <a:ext uri="{FF2B5EF4-FFF2-40B4-BE49-F238E27FC236}">
                <a16:creationId xmlns:a16="http://schemas.microsoft.com/office/drawing/2014/main" id="{BEF074BC-E81E-1943-A232-EB473B4077E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35660" t="17607" r="33775" b="26144"/>
          <a:stretch>
            <a:fillRect/>
          </a:stretch>
        </p:blipFill>
        <p:spPr>
          <a:xfrm>
            <a:off x="7556418" y="4129924"/>
            <a:ext cx="1728192" cy="1800200"/>
          </a:xfrm>
          <a:prstGeom prst="rect">
            <a:avLst/>
          </a:prstGeom>
        </p:spPr>
      </p:pic>
      <p:pic>
        <p:nvPicPr>
          <p:cNvPr id="16" name="Picture 15" descr="topheavy1.png">
            <a:extLst>
              <a:ext uri="{FF2B5EF4-FFF2-40B4-BE49-F238E27FC236}">
                <a16:creationId xmlns:a16="http://schemas.microsoft.com/office/drawing/2014/main" id="{CD26F1F4-D5D8-3342-840A-62F940C3DCA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35660" t="17607" r="33775" b="26144"/>
          <a:stretch>
            <a:fillRect/>
          </a:stretch>
        </p:blipFill>
        <p:spPr>
          <a:xfrm>
            <a:off x="9068586" y="4129924"/>
            <a:ext cx="1728192" cy="18002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1E1CEF-DF73-4749-9FE6-EF6412286891}"/>
              </a:ext>
            </a:extLst>
          </p:cNvPr>
          <p:cNvSpPr/>
          <p:nvPr/>
        </p:nvSpPr>
        <p:spPr>
          <a:xfrm>
            <a:off x="6250625" y="425409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C0A4B3F-2798-224A-8382-E66690D39CD5}"/>
              </a:ext>
            </a:extLst>
          </p:cNvPr>
          <p:cNvSpPr/>
          <p:nvPr/>
        </p:nvSpPr>
        <p:spPr>
          <a:xfrm>
            <a:off x="6655710" y="425409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85E194-F338-8A42-A8EA-A7825B8EC381}"/>
              </a:ext>
            </a:extLst>
          </p:cNvPr>
          <p:cNvSpPr/>
          <p:nvPr/>
        </p:nvSpPr>
        <p:spPr>
          <a:xfrm>
            <a:off x="7068460" y="425409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64A91A-5E81-B54F-B55C-78BE75D32938}"/>
              </a:ext>
            </a:extLst>
          </p:cNvPr>
          <p:cNvSpPr/>
          <p:nvPr/>
        </p:nvSpPr>
        <p:spPr>
          <a:xfrm>
            <a:off x="7772690" y="425409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96F0EA-F67E-8043-BC9A-91BB98911218}"/>
              </a:ext>
            </a:extLst>
          </p:cNvPr>
          <p:cNvSpPr/>
          <p:nvPr/>
        </p:nvSpPr>
        <p:spPr>
          <a:xfrm>
            <a:off x="8176833" y="425409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89D2AF-B0A4-B648-A0D9-F3ABBFC230AB}"/>
              </a:ext>
            </a:extLst>
          </p:cNvPr>
          <p:cNvSpPr/>
          <p:nvPr/>
        </p:nvSpPr>
        <p:spPr>
          <a:xfrm>
            <a:off x="8589583" y="425409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3CFFDC-0883-BE43-85FC-65DBD4399896}"/>
              </a:ext>
            </a:extLst>
          </p:cNvPr>
          <p:cNvSpPr/>
          <p:nvPr/>
        </p:nvSpPr>
        <p:spPr>
          <a:xfrm>
            <a:off x="9270373" y="4247747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3704B7-CB7A-BA40-8817-B6706EFC786D}"/>
              </a:ext>
            </a:extLst>
          </p:cNvPr>
          <p:cNvSpPr txBox="1">
            <a:spLocks/>
          </p:cNvSpPr>
          <p:nvPr/>
        </p:nvSpPr>
        <p:spPr>
          <a:xfrm>
            <a:off x="6306403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1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7AD085F-40DF-454B-A725-528D4AB6D13E}"/>
              </a:ext>
            </a:extLst>
          </p:cNvPr>
          <p:cNvSpPr txBox="1">
            <a:spLocks/>
          </p:cNvSpPr>
          <p:nvPr/>
        </p:nvSpPr>
        <p:spPr>
          <a:xfrm>
            <a:off x="6692322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2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A18E53C0-C3A6-3642-8FB8-01A88F7E2BE9}"/>
              </a:ext>
            </a:extLst>
          </p:cNvPr>
          <p:cNvSpPr txBox="1">
            <a:spLocks/>
          </p:cNvSpPr>
          <p:nvPr/>
        </p:nvSpPr>
        <p:spPr>
          <a:xfrm>
            <a:off x="7124370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B8921540-B102-8E49-A24E-4DB2F67A13DA}"/>
              </a:ext>
            </a:extLst>
          </p:cNvPr>
          <p:cNvSpPr txBox="1">
            <a:spLocks/>
          </p:cNvSpPr>
          <p:nvPr/>
        </p:nvSpPr>
        <p:spPr>
          <a:xfrm>
            <a:off x="7772442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2CDEDDD3-39F8-E04C-B56E-8F5F2ED246C6}"/>
              </a:ext>
            </a:extLst>
          </p:cNvPr>
          <p:cNvSpPr txBox="1">
            <a:spLocks/>
          </p:cNvSpPr>
          <p:nvPr/>
        </p:nvSpPr>
        <p:spPr>
          <a:xfrm>
            <a:off x="8204490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5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D4CA73FB-9B80-7A48-8D07-ADE018A8C7F7}"/>
              </a:ext>
            </a:extLst>
          </p:cNvPr>
          <p:cNvSpPr txBox="1">
            <a:spLocks/>
          </p:cNvSpPr>
          <p:nvPr/>
        </p:nvSpPr>
        <p:spPr>
          <a:xfrm>
            <a:off x="8636538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6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CB06D92C-B0E0-434E-AC2D-4DEB7754EC6C}"/>
              </a:ext>
            </a:extLst>
          </p:cNvPr>
          <p:cNvSpPr txBox="1">
            <a:spLocks/>
          </p:cNvSpPr>
          <p:nvPr/>
        </p:nvSpPr>
        <p:spPr>
          <a:xfrm>
            <a:off x="9319116" y="4850004"/>
            <a:ext cx="36004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14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7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E053DB0A-DE6E-1446-9BF4-E1A8E7E5DC6E}"/>
              </a:ext>
            </a:extLst>
          </p:cNvPr>
          <p:cNvSpPr txBox="1">
            <a:spLocks/>
          </p:cNvSpPr>
          <p:nvPr/>
        </p:nvSpPr>
        <p:spPr>
          <a:xfrm>
            <a:off x="7008259" y="252949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7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5EB24790-02C8-F847-95BB-0414CDE8B74F}"/>
              </a:ext>
            </a:extLst>
          </p:cNvPr>
          <p:cNvSpPr txBox="1">
            <a:spLocks/>
          </p:cNvSpPr>
          <p:nvPr/>
        </p:nvSpPr>
        <p:spPr>
          <a:xfrm>
            <a:off x="7024050" y="310555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5E224E0-083F-794B-A1FF-DC1A1F4EBE26}"/>
              </a:ext>
            </a:extLst>
          </p:cNvPr>
          <p:cNvCxnSpPr/>
          <p:nvPr/>
        </p:nvCxnSpPr>
        <p:spPr>
          <a:xfrm>
            <a:off x="7583497" y="3069405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483E99A2-5057-034E-B5F9-F7B618CA4921}"/>
              </a:ext>
            </a:extLst>
          </p:cNvPr>
          <p:cNvSpPr txBox="1">
            <a:spLocks/>
          </p:cNvSpPr>
          <p:nvPr/>
        </p:nvSpPr>
        <p:spPr>
          <a:xfrm>
            <a:off x="9112282" y="252949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F1CEF05D-D69C-6343-8513-40291DD9DEAD}"/>
              </a:ext>
            </a:extLst>
          </p:cNvPr>
          <p:cNvSpPr txBox="1">
            <a:spLocks/>
          </p:cNvSpPr>
          <p:nvPr/>
        </p:nvSpPr>
        <p:spPr>
          <a:xfrm>
            <a:off x="9128073" y="310555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F9F2F3F-E9DD-EC47-A6F2-75A74D084D9E}"/>
              </a:ext>
            </a:extLst>
          </p:cNvPr>
          <p:cNvCxnSpPr/>
          <p:nvPr/>
        </p:nvCxnSpPr>
        <p:spPr>
          <a:xfrm>
            <a:off x="9687520" y="3069405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CCC498E0-FEE2-E948-A3B0-09196AC67F89}"/>
              </a:ext>
            </a:extLst>
          </p:cNvPr>
          <p:cNvSpPr txBox="1">
            <a:spLocks/>
          </p:cNvSpPr>
          <p:nvPr/>
        </p:nvSpPr>
        <p:spPr>
          <a:xfrm>
            <a:off x="8984056" y="2574118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latin typeface="Comic Sans MS" pitchFamily="66" charset="0"/>
              </a:rPr>
              <a:t>2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0EEFE937-53C1-0646-A689-BB95E6DE9228}"/>
              </a:ext>
            </a:extLst>
          </p:cNvPr>
          <p:cNvSpPr txBox="1">
            <a:spLocks/>
          </p:cNvSpPr>
          <p:nvPr/>
        </p:nvSpPr>
        <p:spPr>
          <a:xfrm>
            <a:off x="7831929" y="2756256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97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17" grpId="0" animBg="1"/>
      <p:bldP spid="19" grpId="0" animBg="1"/>
      <p:bldP spid="20" grpId="0" animBg="1"/>
      <p:bldP spid="23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4" grpId="0"/>
      <p:bldP spid="35" grpId="0"/>
      <p:bldP spid="36" grpId="0"/>
      <p:bldP spid="48" grpId="0"/>
      <p:bldP spid="49" grpId="0"/>
      <p:bldP spid="51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14661" y="1151251"/>
            <a:ext cx="8229600" cy="1728192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buNone/>
              <a:defRPr/>
            </a:pPr>
            <a:r>
              <a:rPr lang="en-US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Let’s try one more: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919944" y="106168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5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935735" y="163774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2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495182" y="1601595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438912" y="2038033"/>
            <a:ext cx="11448288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First let’s draw it.</a:t>
            </a: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Remember – the denominator is always the total number of pieces. So how many pieces does our shape need this time?</a:t>
            </a: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Now, the numerator tells me I have to </a:t>
            </a:r>
            <a:r>
              <a:rPr lang="en-US" sz="2000" dirty="0" err="1">
                <a:latin typeface="AGCanYouNotBold" panose="02000803000000000000" pitchFamily="2" charset="0"/>
                <a:ea typeface="AGCanYouNotBold" panose="02000803000000000000" pitchFamily="2" charset="0"/>
              </a:rPr>
              <a:t>colour</a:t>
            </a:r>
            <a:r>
              <a:rPr lang="en-US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 in 5 pieces so I need to draw some more shapes!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7023967" y="106168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7039758" y="163774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2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599205" y="1601595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2"/>
          <p:cNvSpPr txBox="1">
            <a:spLocks/>
          </p:cNvSpPr>
          <p:nvPr/>
        </p:nvSpPr>
        <p:spPr>
          <a:xfrm>
            <a:off x="6895741" y="1106308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latin typeface="Comic Sans MS" pitchFamily="66" charset="0"/>
              </a:rPr>
              <a:t>2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5743614" y="1288446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pic>
        <p:nvPicPr>
          <p:cNvPr id="27" name="Picture 26" descr="topheavy4.png"/>
          <p:cNvPicPr>
            <a:picLocks noChangeAspect="1"/>
          </p:cNvPicPr>
          <p:nvPr/>
        </p:nvPicPr>
        <p:blipFill>
          <a:blip r:embed="rId2" cstate="print"/>
          <a:srcRect l="31579" r="29825"/>
          <a:stretch>
            <a:fillRect/>
          </a:stretch>
        </p:blipFill>
        <p:spPr>
          <a:xfrm>
            <a:off x="3871406" y="4262552"/>
            <a:ext cx="1296144" cy="190086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7281833" y="3659283"/>
            <a:ext cx="3079689" cy="378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Correct! It needs 2 pieces.</a:t>
            </a:r>
          </a:p>
        </p:txBody>
      </p:sp>
      <p:pic>
        <p:nvPicPr>
          <p:cNvPr id="29" name="Picture 28" descr="topheavy4.png"/>
          <p:cNvPicPr>
            <a:picLocks noChangeAspect="1"/>
          </p:cNvPicPr>
          <p:nvPr/>
        </p:nvPicPr>
        <p:blipFill>
          <a:blip r:embed="rId2" cstate="print"/>
          <a:srcRect l="31579" r="29825"/>
          <a:stretch>
            <a:fillRect/>
          </a:stretch>
        </p:blipFill>
        <p:spPr>
          <a:xfrm>
            <a:off x="5167550" y="4262552"/>
            <a:ext cx="1296144" cy="1900862"/>
          </a:xfrm>
          <a:prstGeom prst="rect">
            <a:avLst/>
          </a:prstGeom>
        </p:spPr>
      </p:pic>
      <p:pic>
        <p:nvPicPr>
          <p:cNvPr id="30" name="Picture 29" descr="topheavy4.png"/>
          <p:cNvPicPr>
            <a:picLocks noChangeAspect="1"/>
          </p:cNvPicPr>
          <p:nvPr/>
        </p:nvPicPr>
        <p:blipFill>
          <a:blip r:embed="rId2" cstate="print"/>
          <a:srcRect l="31579" r="29825"/>
          <a:stretch>
            <a:fillRect/>
          </a:stretch>
        </p:blipFill>
        <p:spPr>
          <a:xfrm>
            <a:off x="6391686" y="4262552"/>
            <a:ext cx="1296144" cy="1900862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4020730" y="4453677"/>
            <a:ext cx="500063" cy="14668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543862" y="4456059"/>
            <a:ext cx="500063" cy="14668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321091" y="4457844"/>
            <a:ext cx="500063" cy="14668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844223" y="4460226"/>
            <a:ext cx="500063" cy="14668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544310" y="4453082"/>
            <a:ext cx="500063" cy="14668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130279" y="3966831"/>
            <a:ext cx="3432350" cy="378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dirty="0">
                <a:latin typeface="Comic Sans MS" pitchFamily="66" charset="0"/>
              </a:rPr>
              <a:t>So what is the mixed number?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408368" y="11663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We do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0A2225-3E15-2641-BBE1-3D5579A37C9C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3A94B1F-666C-1540-A2A0-31F02F7694C4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Im</a:t>
            </a:r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proper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10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39" grpId="0"/>
      <p:bldP spid="40" grpId="0"/>
      <p:bldP spid="42" grpId="0"/>
      <p:bldP spid="43" grpId="0"/>
      <p:bldP spid="28" grpId="0"/>
      <p:bldP spid="31" grpId="0" animBg="1"/>
      <p:bldP spid="37" grpId="0" animBg="1"/>
      <p:bldP spid="38" grpId="0" animBg="1"/>
      <p:bldP spid="44" grpId="0" animBg="1"/>
      <p:bldP spid="45" grpId="0" animBg="1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14661" y="1151251"/>
            <a:ext cx="8229600" cy="1728192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buNone/>
              <a:defRPr/>
            </a:pPr>
            <a:r>
              <a:rPr lang="en-US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Let’s try one more: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919944" y="106168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5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935735" y="163774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495182" y="1601595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7023967" y="106168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2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7039758" y="163774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599205" y="1601595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2"/>
          <p:cNvSpPr txBox="1">
            <a:spLocks/>
          </p:cNvSpPr>
          <p:nvPr/>
        </p:nvSpPr>
        <p:spPr>
          <a:xfrm>
            <a:off x="6895741" y="1106308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latin typeface="Comic Sans MS" pitchFamily="66" charset="0"/>
              </a:rPr>
              <a:t>1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5743614" y="1288446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08368" y="11663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We do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0A2225-3E15-2641-BBE1-3D5579A37C9C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3A94B1F-666C-1540-A2A0-31F02F7694C4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Im</a:t>
            </a:r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proper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pic>
        <p:nvPicPr>
          <p:cNvPr id="32" name="Picture 31" descr="topheavy1.png">
            <a:extLst>
              <a:ext uri="{FF2B5EF4-FFF2-40B4-BE49-F238E27FC236}">
                <a16:creationId xmlns:a16="http://schemas.microsoft.com/office/drawing/2014/main" id="{C64791D8-5D19-144C-9751-546D227E39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35660" t="17607" r="33775" b="26144"/>
          <a:stretch>
            <a:fillRect/>
          </a:stretch>
        </p:blipFill>
        <p:spPr>
          <a:xfrm>
            <a:off x="4015421" y="4302043"/>
            <a:ext cx="1728192" cy="1800200"/>
          </a:xfrm>
          <a:prstGeom prst="rect">
            <a:avLst/>
          </a:prstGeom>
        </p:spPr>
      </p:pic>
      <p:pic>
        <p:nvPicPr>
          <p:cNvPr id="35" name="Picture 34" descr="topheavy1.png">
            <a:extLst>
              <a:ext uri="{FF2B5EF4-FFF2-40B4-BE49-F238E27FC236}">
                <a16:creationId xmlns:a16="http://schemas.microsoft.com/office/drawing/2014/main" id="{D609C557-F7B7-A040-A6EB-87A5153A50F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35660" t="17607" r="33775" b="26144"/>
          <a:stretch>
            <a:fillRect/>
          </a:stretch>
        </p:blipFill>
        <p:spPr>
          <a:xfrm>
            <a:off x="5527589" y="4302043"/>
            <a:ext cx="1728192" cy="18002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AFFD4C0F-944E-E84C-869C-16DCB2C37B8A}"/>
              </a:ext>
            </a:extLst>
          </p:cNvPr>
          <p:cNvSpPr/>
          <p:nvPr/>
        </p:nvSpPr>
        <p:spPr>
          <a:xfrm>
            <a:off x="4217306" y="4426216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5A7741-C918-5E45-B56F-142EEA8CAE68}"/>
              </a:ext>
            </a:extLst>
          </p:cNvPr>
          <p:cNvSpPr/>
          <p:nvPr/>
        </p:nvSpPr>
        <p:spPr>
          <a:xfrm>
            <a:off x="4626881" y="4426216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3A51778-81EE-5041-B341-03408214C124}"/>
              </a:ext>
            </a:extLst>
          </p:cNvPr>
          <p:cNvSpPr/>
          <p:nvPr/>
        </p:nvSpPr>
        <p:spPr>
          <a:xfrm>
            <a:off x="5039631" y="4426216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CBA64BA-EDAB-9543-894F-2FCC25F8A9E5}"/>
              </a:ext>
            </a:extLst>
          </p:cNvPr>
          <p:cNvSpPr/>
          <p:nvPr/>
        </p:nvSpPr>
        <p:spPr>
          <a:xfrm>
            <a:off x="5738429" y="4426216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497CE4A-C84A-A442-8B58-3D28212F2974}"/>
              </a:ext>
            </a:extLst>
          </p:cNvPr>
          <p:cNvSpPr/>
          <p:nvPr/>
        </p:nvSpPr>
        <p:spPr>
          <a:xfrm>
            <a:off x="6148004" y="4426216"/>
            <a:ext cx="392634" cy="1504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4" descr="https://upload.wikimedia.org/wikipedia/en/e/e4/Green_tick.png">
            <a:extLst>
              <a:ext uri="{FF2B5EF4-FFF2-40B4-BE49-F238E27FC236}">
                <a16:creationId xmlns:a16="http://schemas.microsoft.com/office/drawing/2014/main" id="{B1A7EBFE-D81E-9C44-B500-2DAA383A2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9330" y="1424815"/>
            <a:ext cx="360040" cy="353559"/>
          </a:xfrm>
          <a:prstGeom prst="rect">
            <a:avLst/>
          </a:prstGeom>
          <a:noFill/>
        </p:spPr>
      </p:pic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63DFCDD2-1022-6946-B7C5-79B60ADBF817}"/>
              </a:ext>
            </a:extLst>
          </p:cNvPr>
          <p:cNvSpPr txBox="1">
            <a:spLocks/>
          </p:cNvSpPr>
          <p:nvPr/>
        </p:nvSpPr>
        <p:spPr>
          <a:xfrm>
            <a:off x="408562" y="2051938"/>
            <a:ext cx="11783438" cy="1980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First draw it.</a:t>
            </a: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Remember – the denominator is always the total number of pieces. </a:t>
            </a: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The numerator tells me how many pieces I have to </a:t>
            </a:r>
            <a:r>
              <a:rPr lang="en-US" sz="2400" dirty="0" err="1">
                <a:latin typeface="AGCanYouNotBold" panose="02000803000000000000" pitchFamily="2" charset="0"/>
                <a:ea typeface="AGCanYouNotBold" panose="02000803000000000000" pitchFamily="2" charset="0"/>
              </a:rPr>
              <a:t>colour</a:t>
            </a: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 in so I need to draw some more shapes!</a:t>
            </a: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Then I can work out the </a:t>
            </a:r>
            <a:r>
              <a:rPr lang="en-US" sz="2400" dirty="0">
                <a:solidFill>
                  <a:srgbClr val="00B0F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mixed number</a:t>
            </a: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96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39" grpId="0"/>
      <p:bldP spid="40" grpId="0"/>
      <p:bldP spid="42" grpId="0"/>
      <p:bldP spid="43" grpId="0"/>
      <p:bldP spid="3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0740" y="1081623"/>
            <a:ext cx="11861260" cy="2059345"/>
          </a:xfrm>
        </p:spPr>
        <p:txBody>
          <a:bodyPr>
            <a:noAutofit/>
          </a:bodyPr>
          <a:lstStyle/>
          <a:p>
            <a:pPr marL="0" lvl="0" indent="0">
              <a:lnSpc>
                <a:spcPct val="110000"/>
              </a:lnSpc>
              <a:buNone/>
              <a:defRPr/>
            </a:pPr>
            <a:r>
              <a:rPr lang="en-US" sz="1800" dirty="0">
                <a:latin typeface="AGCanYouNotBold" panose="02000803000000000000" pitchFamily="2" charset="0"/>
                <a:ea typeface="AGCanYouNotBold" panose="02000803000000000000" pitchFamily="2" charset="0"/>
              </a:rPr>
              <a:t>Is there a way I can work this out without drawing a picture?</a:t>
            </a:r>
          </a:p>
          <a:p>
            <a:pPr marL="0" lvl="0" indent="0">
              <a:lnSpc>
                <a:spcPct val="110000"/>
              </a:lnSpc>
              <a:buNone/>
              <a:defRPr/>
            </a:pPr>
            <a:r>
              <a:rPr lang="en-US" sz="1800" dirty="0">
                <a:latin typeface="AGCanYouNotBold" panose="02000803000000000000" pitchFamily="2" charset="0"/>
                <a:ea typeface="AGCanYouNotBold" panose="02000803000000000000" pitchFamily="2" charset="0"/>
              </a:rPr>
              <a:t>Yes! And you will know exactly how to do this because we can work it out using division with remainders!</a:t>
            </a:r>
          </a:p>
          <a:p>
            <a:pPr marL="0" lvl="0" indent="0">
              <a:lnSpc>
                <a:spcPct val="110000"/>
              </a:lnSpc>
              <a:buNone/>
              <a:defRPr/>
            </a:pPr>
            <a:r>
              <a:rPr lang="en-US" sz="1800" dirty="0">
                <a:latin typeface="AGCanYouNotBold" panose="02000803000000000000" pitchFamily="2" charset="0"/>
                <a:ea typeface="AGCanYouNotBold" panose="02000803000000000000" pitchFamily="2" charset="0"/>
              </a:rPr>
              <a:t>Let’s do this with the first example we did: </a:t>
            </a:r>
          </a:p>
        </p:txBody>
      </p:sp>
      <p:sp>
        <p:nvSpPr>
          <p:cNvPr id="34" name="Rectangle 33"/>
          <p:cNvSpPr/>
          <p:nvPr/>
        </p:nvSpPr>
        <p:spPr>
          <a:xfrm flipH="1">
            <a:off x="330740" y="2622306"/>
            <a:ext cx="2562644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We can think of this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line as a division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symbol. </a:t>
            </a:r>
            <a:endParaRPr lang="en-AU" sz="20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2616231" y="3006093"/>
            <a:ext cx="648072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4580171" y="2568440"/>
            <a:ext cx="7326483" cy="10695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AU" sz="20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So let’s work out 7 ÷ 3</a:t>
            </a:r>
            <a:endParaRPr lang="en-AU" sz="2400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AU" sz="20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I can use equal groups or I can just use my times tables.</a:t>
            </a:r>
            <a:endParaRPr lang="en-AU" sz="2400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endParaRPr lang="en-US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2928899" y="2563307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7</a:t>
            </a: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2944690" y="3139371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3504137" y="3103218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9408368" y="11663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I do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440D9-29A3-EE47-A81A-E65BEE52C1B8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C6C592-7B1D-EA40-973B-390470A429FA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Im</a:t>
            </a:r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proper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9922A17-15CC-E14A-8631-1F294AF18A52}"/>
              </a:ext>
            </a:extLst>
          </p:cNvPr>
          <p:cNvSpPr txBox="1">
            <a:spLocks/>
          </p:cNvSpPr>
          <p:nvPr/>
        </p:nvSpPr>
        <p:spPr>
          <a:xfrm>
            <a:off x="414066" y="4101451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  <a:defRPr/>
            </a:pPr>
            <a:r>
              <a:rPr lang="en-US" sz="2000" dirty="0">
                <a:solidFill>
                  <a:srgbClr val="7030A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My answer is 2 r 1. 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sz="2000" dirty="0">
                <a:solidFill>
                  <a:srgbClr val="7030A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2 is the whole number so we can write that down.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sz="2000" dirty="0">
                <a:solidFill>
                  <a:srgbClr val="7030A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Now I write the remainder. This is how it is done – 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sz="2000" dirty="0">
                <a:solidFill>
                  <a:srgbClr val="7030A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I ALWAYS keep the same denominator!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8C69A74-BB63-9C4E-BD80-8EFF1B687887}"/>
              </a:ext>
            </a:extLst>
          </p:cNvPr>
          <p:cNvSpPr txBox="1">
            <a:spLocks/>
          </p:cNvSpPr>
          <p:nvPr/>
        </p:nvSpPr>
        <p:spPr>
          <a:xfrm>
            <a:off x="6654489" y="454874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7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7A1AD26-C923-E748-B6D2-C3C83F62C209}"/>
              </a:ext>
            </a:extLst>
          </p:cNvPr>
          <p:cNvSpPr txBox="1">
            <a:spLocks/>
          </p:cNvSpPr>
          <p:nvPr/>
        </p:nvSpPr>
        <p:spPr>
          <a:xfrm>
            <a:off x="6670280" y="512481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4B570A-9C36-2548-B8B1-63B5DDE7A31B}"/>
              </a:ext>
            </a:extLst>
          </p:cNvPr>
          <p:cNvCxnSpPr/>
          <p:nvPr/>
        </p:nvCxnSpPr>
        <p:spPr>
          <a:xfrm>
            <a:off x="7229727" y="5088659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C581CF5-06B1-ED47-BDB1-2E3994DF0043}"/>
              </a:ext>
            </a:extLst>
          </p:cNvPr>
          <p:cNvSpPr txBox="1">
            <a:spLocks/>
          </p:cNvSpPr>
          <p:nvPr/>
        </p:nvSpPr>
        <p:spPr>
          <a:xfrm>
            <a:off x="8758512" y="454874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53B3186-1312-7143-A654-A6B1C1DC0EE3}"/>
              </a:ext>
            </a:extLst>
          </p:cNvPr>
          <p:cNvSpPr txBox="1">
            <a:spLocks/>
          </p:cNvSpPr>
          <p:nvPr/>
        </p:nvSpPr>
        <p:spPr>
          <a:xfrm>
            <a:off x="8774303" y="512481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17152B3-3F14-A741-BE18-061CF92F1980}"/>
              </a:ext>
            </a:extLst>
          </p:cNvPr>
          <p:cNvCxnSpPr/>
          <p:nvPr/>
        </p:nvCxnSpPr>
        <p:spPr>
          <a:xfrm>
            <a:off x="9333750" y="5088659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EF6A810-ECF3-9E46-8E3D-9FBE88FEEA24}"/>
              </a:ext>
            </a:extLst>
          </p:cNvPr>
          <p:cNvSpPr txBox="1">
            <a:spLocks/>
          </p:cNvSpPr>
          <p:nvPr/>
        </p:nvSpPr>
        <p:spPr>
          <a:xfrm>
            <a:off x="8630286" y="4593372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latin typeface="Comic Sans MS" pitchFamily="66" charset="0"/>
              </a:rPr>
              <a:t>2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F49F7BA-8BE2-4040-8496-EE73E991F932}"/>
              </a:ext>
            </a:extLst>
          </p:cNvPr>
          <p:cNvSpPr txBox="1">
            <a:spLocks/>
          </p:cNvSpPr>
          <p:nvPr/>
        </p:nvSpPr>
        <p:spPr>
          <a:xfrm>
            <a:off x="7478159" y="4775510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9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67" grpId="0"/>
      <p:bldP spid="68" grpId="0"/>
      <p:bldP spid="21" grpId="0"/>
      <p:bldP spid="22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0886972" y="174999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we do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85683" y="219445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A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330979" y="215072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B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485683" y="399465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C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6330979" y="395092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D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835036" y="3580151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9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6850827" y="4156215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2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7410274" y="4120062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1917732" y="362387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16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1933523" y="419993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5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2492970" y="4163785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2"/>
          <p:cNvSpPr txBox="1">
            <a:spLocks/>
          </p:cNvSpPr>
          <p:nvPr/>
        </p:nvSpPr>
        <p:spPr>
          <a:xfrm>
            <a:off x="1917732" y="1906420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14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933523" y="248248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6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492970" y="2446331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 Placeholder 2"/>
          <p:cNvSpPr txBox="1">
            <a:spLocks/>
          </p:cNvSpPr>
          <p:nvPr/>
        </p:nvSpPr>
        <p:spPr>
          <a:xfrm>
            <a:off x="6835036" y="1923967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14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6850827" y="2500031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7410274" y="2463878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ontent Placeholder 2"/>
          <p:cNvSpPr txBox="1">
            <a:spLocks/>
          </p:cNvSpPr>
          <p:nvPr/>
        </p:nvSpPr>
        <p:spPr>
          <a:xfrm>
            <a:off x="3614342" y="189568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3630133" y="2471746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6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189580" y="2435593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 txBox="1">
            <a:spLocks/>
          </p:cNvSpPr>
          <p:nvPr/>
        </p:nvSpPr>
        <p:spPr>
          <a:xfrm>
            <a:off x="3486116" y="1940306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8419212" y="1923967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8435003" y="2500031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8994450" y="2463878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ontent Placeholder 2"/>
          <p:cNvSpPr txBox="1">
            <a:spLocks/>
          </p:cNvSpPr>
          <p:nvPr/>
        </p:nvSpPr>
        <p:spPr>
          <a:xfrm>
            <a:off x="8290986" y="1896583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3614342" y="362387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3630133" y="419993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5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4189580" y="4163785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ontent Placeholder 2"/>
          <p:cNvSpPr txBox="1">
            <a:spLocks/>
          </p:cNvSpPr>
          <p:nvPr/>
        </p:nvSpPr>
        <p:spPr>
          <a:xfrm>
            <a:off x="3486116" y="3668498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8378785" y="3624775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2565804" y="219445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7354883" y="2150729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7354883" y="3806913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2565804" y="3850636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8450794" y="3590889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8466585" y="4166953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2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9026032" y="4130800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55909B5-42E0-854D-B7C7-E662F9CA3684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5FCF413-3432-3342-8D89-28B7319B5521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Im</a:t>
            </a:r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proper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6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3" grpId="0"/>
      <p:bldP spid="67" grpId="0"/>
      <p:bldP spid="41" grpId="0"/>
      <p:bldP spid="46" grpId="0"/>
      <p:bldP spid="4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0886972" y="174999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you do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85683" y="219445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A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330979" y="215072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B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485683" y="399465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C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6330979" y="395092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D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835036" y="3580151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7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6850827" y="4156215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2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7410274" y="4120062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1917732" y="362387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10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1933523" y="419993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2492970" y="4163785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2"/>
          <p:cNvSpPr txBox="1">
            <a:spLocks/>
          </p:cNvSpPr>
          <p:nvPr/>
        </p:nvSpPr>
        <p:spPr>
          <a:xfrm>
            <a:off x="1917732" y="1906420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12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933523" y="248248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5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492970" y="2446331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 Placeholder 2"/>
          <p:cNvSpPr txBox="1">
            <a:spLocks/>
          </p:cNvSpPr>
          <p:nvPr/>
        </p:nvSpPr>
        <p:spPr>
          <a:xfrm>
            <a:off x="6835036" y="1923967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9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6850827" y="2500031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7410274" y="2463878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ontent Placeholder 2"/>
          <p:cNvSpPr txBox="1">
            <a:spLocks/>
          </p:cNvSpPr>
          <p:nvPr/>
        </p:nvSpPr>
        <p:spPr>
          <a:xfrm>
            <a:off x="3614342" y="189568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3630133" y="2471746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5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189580" y="2435593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 txBox="1">
            <a:spLocks/>
          </p:cNvSpPr>
          <p:nvPr/>
        </p:nvSpPr>
        <p:spPr>
          <a:xfrm>
            <a:off x="3486116" y="1940306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8419212" y="1923967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8435003" y="2500031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8994450" y="2463878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ontent Placeholder 2"/>
          <p:cNvSpPr txBox="1">
            <a:spLocks/>
          </p:cNvSpPr>
          <p:nvPr/>
        </p:nvSpPr>
        <p:spPr>
          <a:xfrm>
            <a:off x="8290986" y="1896583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3614342" y="362387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3630133" y="419993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4189580" y="4163785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ontent Placeholder 2"/>
          <p:cNvSpPr txBox="1">
            <a:spLocks/>
          </p:cNvSpPr>
          <p:nvPr/>
        </p:nvSpPr>
        <p:spPr>
          <a:xfrm>
            <a:off x="3486116" y="3668498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8378785" y="3624775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2565804" y="219445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7354883" y="2150729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7354883" y="3806913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2565804" y="3850636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8450794" y="3590889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8466585" y="4166953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2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9026032" y="4130800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55909B5-42E0-854D-B7C7-E662F9CA3684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5FCF413-3432-3342-8D89-28B7319B5521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Im</a:t>
            </a:r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proper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80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3" grpId="0"/>
      <p:bldP spid="67" grpId="0"/>
      <p:bldP spid="41" grpId="0"/>
      <p:bldP spid="46" grpId="0"/>
      <p:bldP spid="4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0886972" y="174999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I do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552352" y="1719056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68143" y="2295120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3</a:t>
            </a: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127590" y="2258967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 txBox="1">
            <a:spLocks/>
          </p:cNvSpPr>
          <p:nvPr/>
        </p:nvSpPr>
        <p:spPr>
          <a:xfrm>
            <a:off x="424126" y="1763680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640976" y="3829160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656767" y="440522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1216214" y="4369071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ontent Placeholder 2"/>
          <p:cNvSpPr txBox="1">
            <a:spLocks/>
          </p:cNvSpPr>
          <p:nvPr/>
        </p:nvSpPr>
        <p:spPr>
          <a:xfrm>
            <a:off x="512750" y="3873784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55909B5-42E0-854D-B7C7-E662F9CA3684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5FCF413-3432-3342-8D89-28B7319B5521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Mixed to Im</a:t>
            </a:r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proper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7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5" grpId="0"/>
      <p:bldP spid="60" grpId="0"/>
      <p:bldP spid="61" grpId="0"/>
      <p:bldP spid="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0886972" y="174999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we do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552352" y="1719056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68143" y="2295120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5</a:t>
            </a: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127590" y="2258967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 txBox="1">
            <a:spLocks/>
          </p:cNvSpPr>
          <p:nvPr/>
        </p:nvSpPr>
        <p:spPr>
          <a:xfrm>
            <a:off x="424126" y="1763680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640976" y="3829160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656767" y="440522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1216214" y="4369071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ontent Placeholder 2"/>
          <p:cNvSpPr txBox="1">
            <a:spLocks/>
          </p:cNvSpPr>
          <p:nvPr/>
        </p:nvSpPr>
        <p:spPr>
          <a:xfrm>
            <a:off x="512750" y="3873784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55909B5-42E0-854D-B7C7-E662F9CA3684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5FCF413-3432-3342-8D89-28B7319B5521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Mixed to Im</a:t>
            </a:r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proper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8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5" grpId="0"/>
      <p:bldP spid="60" grpId="0"/>
      <p:bldP spid="61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791" y="832677"/>
            <a:ext cx="6958956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Complete the Fact Families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2791" y="2073365"/>
            <a:ext cx="1140751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6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+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7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=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      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8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+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9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= 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      7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+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</a:t>
            </a:r>
            <a:r>
              <a:rPr lang="en-AU" sz="5400" dirty="0">
                <a:latin typeface="AGCanYouNotBold" charset="0"/>
                <a:ea typeface="AGCanYouNotBold" charset="0"/>
                <a:cs typeface="AGCanYouNotBold" charset="0"/>
              </a:rPr>
              <a:t>8</a:t>
            </a:r>
            <a: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  <a:t> = </a:t>
            </a:r>
            <a:endParaRPr lang="mr-IN" sz="54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  <a:p>
            <a:br>
              <a:rPr lang="mr-IN" sz="5400" dirty="0">
                <a:latin typeface="AGCanYouNotBold" charset="0"/>
                <a:ea typeface="AGCanYouNotBold" charset="0"/>
                <a:cs typeface="AGCanYouNotBold" charset="0"/>
              </a:rPr>
            </a:br>
            <a:endParaRPr lang="en-AU" sz="4800" dirty="0">
              <a:latin typeface="AGCanYouNotBold" charset="0"/>
              <a:ea typeface="AGCanYouNotBold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45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0886972" y="174999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you do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01376" y="2254951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A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330979" y="215072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B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801376" y="4055151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C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6330979" y="395092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D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8490079" y="3552767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19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8505870" y="4128831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9065317" y="4092678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3441758" y="368094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10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3457549" y="4257006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016996" y="4220853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2"/>
          <p:cNvSpPr txBox="1">
            <a:spLocks/>
          </p:cNvSpPr>
          <p:nvPr/>
        </p:nvSpPr>
        <p:spPr>
          <a:xfrm>
            <a:off x="3441758" y="196348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8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3457549" y="253955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4016996" y="2503399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 Placeholder 2"/>
          <p:cNvSpPr txBox="1">
            <a:spLocks/>
          </p:cNvSpPr>
          <p:nvPr/>
        </p:nvSpPr>
        <p:spPr>
          <a:xfrm>
            <a:off x="8463844" y="189742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19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8505870" y="2472647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5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9039082" y="2437333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ontent Placeholder 2"/>
          <p:cNvSpPr txBox="1">
            <a:spLocks/>
          </p:cNvSpPr>
          <p:nvPr/>
        </p:nvSpPr>
        <p:spPr>
          <a:xfrm>
            <a:off x="1965630" y="1896583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1981421" y="2472647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3</a:t>
            </a: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2540868" y="2436494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 txBox="1">
            <a:spLocks/>
          </p:cNvSpPr>
          <p:nvPr/>
        </p:nvSpPr>
        <p:spPr>
          <a:xfrm>
            <a:off x="1837404" y="1941207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7389330" y="188074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7405121" y="2456806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5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7938333" y="2421492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ontent Placeholder 2"/>
          <p:cNvSpPr txBox="1">
            <a:spLocks/>
          </p:cNvSpPr>
          <p:nvPr/>
        </p:nvSpPr>
        <p:spPr>
          <a:xfrm>
            <a:off x="7261104" y="1853358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1965630" y="3624775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1981421" y="4200839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2540868" y="4164686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ontent Placeholder 2"/>
          <p:cNvSpPr txBox="1">
            <a:spLocks/>
          </p:cNvSpPr>
          <p:nvPr/>
        </p:nvSpPr>
        <p:spPr>
          <a:xfrm>
            <a:off x="1837404" y="3669399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7348903" y="3581550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6000" dirty="0">
                <a:solidFill>
                  <a:srgbClr val="FF2F9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2795040" y="2253576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7965767" y="2199009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8019493" y="385435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2771766" y="3990331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7420912" y="3547664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7436703" y="412372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FF2F92"/>
                </a:solidFill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996150" y="4087575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55909B5-42E0-854D-B7C7-E662F9CA3684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5FCF413-3432-3342-8D89-28B7319B5521}"/>
              </a:ext>
            </a:extLst>
          </p:cNvPr>
          <p:cNvSpPr/>
          <p:nvPr/>
        </p:nvSpPr>
        <p:spPr>
          <a:xfrm>
            <a:off x="724866" y="-1209399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Mixed to Im</a:t>
            </a:r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proper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9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9" grpId="0"/>
      <p:bldP spid="40" grpId="0"/>
      <p:bldP spid="43" grpId="0"/>
      <p:bldP spid="44" grpId="0"/>
      <p:bldP spid="49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B2410D-E377-074F-8788-ACF912C9276C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0B6D89-04F0-664F-A492-2545EFAE1D0F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2263603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B2410D-E377-074F-8788-ACF912C9276C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0B6D89-04F0-664F-A492-2545EFAE1D0F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Plenary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C26788-FF63-0F48-BE91-8BB6A9DFE2B8}"/>
              </a:ext>
            </a:extLst>
          </p:cNvPr>
          <p:cNvSpPr/>
          <p:nvPr/>
        </p:nvSpPr>
        <p:spPr>
          <a:xfrm>
            <a:off x="3048000" y="130109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/>
              <a:t>http://</a:t>
            </a:r>
            <a:r>
              <a:rPr lang="en-AU" dirty="0" err="1"/>
              <a:t>www.sheppardsoftware.com</a:t>
            </a:r>
            <a:r>
              <a:rPr lang="en-AU" dirty="0"/>
              <a:t>/</a:t>
            </a:r>
            <a:r>
              <a:rPr lang="en-AU" dirty="0" err="1"/>
              <a:t>mathgames</a:t>
            </a:r>
            <a:r>
              <a:rPr lang="en-AU" dirty="0"/>
              <a:t>/fractions/</a:t>
            </a:r>
            <a:r>
              <a:rPr lang="en-AU" dirty="0" err="1"/>
              <a:t>mathman_improper_fractions.htm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136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791" y="1893611"/>
            <a:ext cx="11407515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600"/>
              </a:spcAft>
            </a:pPr>
            <a:r>
              <a:rPr lang="en-US" sz="4000" dirty="0">
                <a:latin typeface="AGCanYouNotBold" charset="0"/>
                <a:ea typeface="AGCanYouNotBold" charset="0"/>
                <a:cs typeface="AGCanYouNotBold" charset="0"/>
              </a:rPr>
              <a:t>a)614 &gt; 687            b)61 &lt; 91          c) 703&gt;54</a:t>
            </a:r>
          </a:p>
          <a:p>
            <a:pPr>
              <a:spcAft>
                <a:spcPts val="1600"/>
              </a:spcAft>
            </a:pPr>
            <a:endParaRPr lang="en-US" sz="4000" dirty="0">
              <a:latin typeface="AGCanYouNotBold" charset="0"/>
              <a:ea typeface="AGCanYouNotBold" charset="0"/>
              <a:cs typeface="AGCanYouNotBold" charset="0"/>
            </a:endParaRPr>
          </a:p>
          <a:p>
            <a:pPr>
              <a:spcAft>
                <a:spcPts val="1600"/>
              </a:spcAft>
            </a:pPr>
            <a:r>
              <a:rPr lang="en-US" sz="4000" dirty="0">
                <a:latin typeface="AGCanYouNotBold" charset="0"/>
                <a:ea typeface="AGCanYouNotBold" charset="0"/>
                <a:cs typeface="AGCanYouNotBold" charset="0"/>
              </a:rPr>
              <a:t>d) 532&lt;888            e)</a:t>
            </a:r>
            <a:r>
              <a:rPr lang="en-AU" sz="4000" dirty="0">
                <a:latin typeface="AGCanYouNotBold" charset="0"/>
                <a:ea typeface="AGCanYouNotBold" charset="0"/>
                <a:cs typeface="AGCanYouNotBold" charset="0"/>
              </a:rPr>
              <a:t> 889 &gt; 990      f) 206 &gt; 206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329" y="608390"/>
            <a:ext cx="10102446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Are these number sentences correct?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7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3329" y="608391"/>
            <a:ext cx="11039511" cy="144655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Complete these division calculations using the split strategy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683A9F-9878-3F4F-91FC-9A85963F3589}"/>
              </a:ext>
            </a:extLst>
          </p:cNvPr>
          <p:cNvGraphicFramePr>
            <a:graphicFrameLocks noGrp="1"/>
          </p:cNvGraphicFramePr>
          <p:nvPr/>
        </p:nvGraphicFramePr>
        <p:xfrm>
          <a:off x="2069363" y="2526768"/>
          <a:ext cx="7992678" cy="2894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26">
                  <a:extLst>
                    <a:ext uri="{9D8B030D-6E8A-4147-A177-3AD203B41FA5}">
                      <a16:colId xmlns:a16="http://schemas.microsoft.com/office/drawing/2014/main" val="19210744"/>
                    </a:ext>
                  </a:extLst>
                </a:gridCol>
                <a:gridCol w="2664226">
                  <a:extLst>
                    <a:ext uri="{9D8B030D-6E8A-4147-A177-3AD203B41FA5}">
                      <a16:colId xmlns:a16="http://schemas.microsoft.com/office/drawing/2014/main" val="480042077"/>
                    </a:ext>
                  </a:extLst>
                </a:gridCol>
                <a:gridCol w="2664226">
                  <a:extLst>
                    <a:ext uri="{9D8B030D-6E8A-4147-A177-3AD203B41FA5}">
                      <a16:colId xmlns:a16="http://schemas.microsoft.com/office/drawing/2014/main" val="83559725"/>
                    </a:ext>
                  </a:extLst>
                </a:gridCol>
              </a:tblGrid>
              <a:tr h="790997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Level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Level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Level 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175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104 ÷ 4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5434 ÷ 4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16 ÷ 4 =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672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90 ÷ 5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8876 ÷ 5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21 ÷ 3 =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698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87 ÷ 3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2317 ÷ 6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8 ÷ 2 =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58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50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56297" y="1998640"/>
            <a:ext cx="1087940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latin typeface="AGCanYouNotBold" charset="0"/>
                <a:ea typeface="AGCanYouNotBold" charset="0"/>
                <a:cs typeface="AGCanYouNotBold" charset="0"/>
              </a:rPr>
              <a:t>WALT:</a:t>
            </a:r>
          </a:p>
          <a:p>
            <a:pPr algn="ctr"/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Explore improper fractions.</a:t>
            </a:r>
            <a:b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</a:b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  </a:t>
            </a:r>
          </a:p>
          <a:p>
            <a:pPr algn="ctr"/>
            <a:r>
              <a:rPr lang="en-AU" sz="3600" dirty="0">
                <a:latin typeface="AGCanYouNotBold" panose="02000803000000000000" pitchFamily="2" charset="0"/>
                <a:ea typeface="AGCanYouNotBold" panose="02000803000000000000" pitchFamily="2" charset="0"/>
                <a:cs typeface="AGCanYouNotBold" charset="0"/>
              </a:rPr>
              <a:t>WILF: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Show improper fractions using pictures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  <a:cs typeface="AGCanYouNotBold" charset="0"/>
              </a:rPr>
              <a:t>Write improper fractions as mixed fractions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  <a:cs typeface="AGCanYouNotBold" charset="0"/>
              </a:rPr>
              <a:t>Write mixed fractions as improper fractions</a:t>
            </a:r>
            <a:endParaRPr lang="en-AU" sz="4800" dirty="0"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7710" y="552090"/>
            <a:ext cx="48365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8800" dirty="0">
                <a:solidFill>
                  <a:srgbClr val="0096FF"/>
                </a:solidFill>
                <a:latin typeface="AGCanYouNotBold" charset="0"/>
                <a:ea typeface="AGCanYouNotBold" charset="0"/>
                <a:cs typeface="AGCanYouNotBold" charset="0"/>
              </a:rPr>
              <a:t>Fractions</a:t>
            </a:r>
            <a:endParaRPr lang="en-AU" dirty="0">
              <a:solidFill>
                <a:srgbClr val="0096FF"/>
              </a:solidFill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D7A37-CCE6-AB4E-BEB0-54871BA23A92}"/>
              </a:ext>
            </a:extLst>
          </p:cNvPr>
          <p:cNvSpPr txBox="1"/>
          <p:nvPr/>
        </p:nvSpPr>
        <p:spPr>
          <a:xfrm>
            <a:off x="11403106" y="45566"/>
            <a:ext cx="893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dirty="0">
                <a:latin typeface="AGCanYouNotBold" panose="02000803000000000000" pitchFamily="2" charset="0"/>
                <a:ea typeface="AGCanYouNotBold" panose="02000803000000000000" pitchFamily="2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7458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1F7CA3-71BC-314F-8005-F21FF3612B6A}"/>
              </a:ext>
            </a:extLst>
          </p:cNvPr>
          <p:cNvSpPr/>
          <p:nvPr/>
        </p:nvSpPr>
        <p:spPr>
          <a:xfrm>
            <a:off x="2081841" y="500658"/>
            <a:ext cx="88909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AU" sz="3200" b="1" dirty="0">
                <a:solidFill>
                  <a:srgbClr val="FF2F92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Quiz Quiz Trade</a:t>
            </a:r>
          </a:p>
          <a:p>
            <a:pPr algn="ctr">
              <a:spcAft>
                <a:spcPts val="0"/>
              </a:spcAft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pictures of mixed fractions and you have to identify the fraction shown. </a:t>
            </a:r>
            <a:endParaRPr lang="en-AU" sz="5400" dirty="0"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A87CF9-0C07-F04B-9A6A-E7EE869C3497}"/>
              </a:ext>
            </a:extLst>
          </p:cNvPr>
          <p:cNvSpPr/>
          <p:nvPr/>
        </p:nvSpPr>
        <p:spPr>
          <a:xfrm>
            <a:off x="144016" y="6223260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7620" y="1376572"/>
            <a:ext cx="8229600" cy="4609728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buNone/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Let’s try some more examples: </a:t>
            </a:r>
          </a:p>
          <a:p>
            <a:pPr marL="0" lvl="0" indent="0">
              <a:lnSpc>
                <a:spcPct val="110000"/>
              </a:lnSpc>
              <a:buNone/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How much cherry pie do I have left?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721175" y="1081623"/>
            <a:ext cx="93610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4800" dirty="0">
                <a:latin typeface="Comic Sans MS" pitchFamily="66" charset="0"/>
              </a:rPr>
              <a:t>3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0184805" y="1195987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4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0184805" y="1475549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6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456221" y="1450135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9109494" y="1945719"/>
            <a:ext cx="2443463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latin typeface="Comic Sans MS" pitchFamily="66" charset="0"/>
              </a:rPr>
              <a:t>This is read as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solidFill>
                  <a:srgbClr val="00B0F0"/>
                </a:solidFill>
                <a:latin typeface="Comic Sans MS" pitchFamily="66" charset="0"/>
              </a:rPr>
              <a:t> three </a:t>
            </a:r>
            <a:r>
              <a:rPr lang="en-AU" sz="1600" u="sng" dirty="0">
                <a:solidFill>
                  <a:srgbClr val="00B0F0"/>
                </a:solidFill>
                <a:latin typeface="Comic Sans MS" pitchFamily="66" charset="0"/>
              </a:rPr>
              <a:t>and</a:t>
            </a:r>
            <a:r>
              <a:rPr lang="en-AU" sz="1600" dirty="0">
                <a:solidFill>
                  <a:srgbClr val="00B0F0"/>
                </a:solidFill>
                <a:latin typeface="Comic Sans MS" pitchFamily="66" charset="0"/>
              </a:rPr>
              <a:t> four-sixths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08368" y="11663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We do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83396B-FE0C-5D4D-BE78-F0EF38777AD0}"/>
              </a:ext>
            </a:extLst>
          </p:cNvPr>
          <p:cNvSpPr/>
          <p:nvPr/>
        </p:nvSpPr>
        <p:spPr>
          <a:xfrm>
            <a:off x="0" y="6960372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43C045-70E5-B048-B34C-E32F0D393349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Mixed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pic>
        <p:nvPicPr>
          <p:cNvPr id="15" name="Picture 14" descr="ice.png">
            <a:extLst>
              <a:ext uri="{FF2B5EF4-FFF2-40B4-BE49-F238E27FC236}">
                <a16:creationId xmlns:a16="http://schemas.microsoft.com/office/drawing/2014/main" id="{149C3EFC-9C53-A842-A413-BDB12426C3A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47434" t="16180" r="5831" b="27192"/>
          <a:stretch/>
        </p:blipFill>
        <p:spPr>
          <a:xfrm>
            <a:off x="6415614" y="2798135"/>
            <a:ext cx="2097590" cy="14386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6846461-3924-FC46-9401-CA4DD7F3B20C}"/>
              </a:ext>
            </a:extLst>
          </p:cNvPr>
          <p:cNvSpPr/>
          <p:nvPr/>
        </p:nvSpPr>
        <p:spPr>
          <a:xfrm>
            <a:off x="427620" y="3445687"/>
            <a:ext cx="5668380" cy="489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How many trays of ice do I have left?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E56EFF-E3AA-C642-BC87-80E56EE2C326}"/>
              </a:ext>
            </a:extLst>
          </p:cNvPr>
          <p:cNvSpPr txBox="1">
            <a:spLocks/>
          </p:cNvSpPr>
          <p:nvPr/>
        </p:nvSpPr>
        <p:spPr>
          <a:xfrm>
            <a:off x="10184805" y="2977404"/>
            <a:ext cx="93610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4800" dirty="0">
                <a:latin typeface="Comic Sans MS" pitchFamily="66" charset="0"/>
              </a:rPr>
              <a:t>2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7B5514E-977D-9546-8F92-C01C7E1CEB35}"/>
              </a:ext>
            </a:extLst>
          </p:cNvPr>
          <p:cNvSpPr txBox="1">
            <a:spLocks/>
          </p:cNvSpPr>
          <p:nvPr/>
        </p:nvSpPr>
        <p:spPr>
          <a:xfrm>
            <a:off x="10648435" y="3091768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4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3088FD8A-23D5-0245-9E38-FB2632092A4A}"/>
              </a:ext>
            </a:extLst>
          </p:cNvPr>
          <p:cNvSpPr txBox="1">
            <a:spLocks/>
          </p:cNvSpPr>
          <p:nvPr/>
        </p:nvSpPr>
        <p:spPr>
          <a:xfrm>
            <a:off x="10648435" y="3371330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8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53E5F93-B075-EC47-A1A5-291EEDED2027}"/>
              </a:ext>
            </a:extLst>
          </p:cNvPr>
          <p:cNvCxnSpPr/>
          <p:nvPr/>
        </p:nvCxnSpPr>
        <p:spPr>
          <a:xfrm>
            <a:off x="10919851" y="3345916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F32C04F-789F-5C4F-8854-9CA6D7857C23}"/>
              </a:ext>
            </a:extLst>
          </p:cNvPr>
          <p:cNvSpPr/>
          <p:nvPr/>
        </p:nvSpPr>
        <p:spPr>
          <a:xfrm>
            <a:off x="9712331" y="3841500"/>
            <a:ext cx="237626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latin typeface="Comic Sans MS" pitchFamily="66" charset="0"/>
              </a:rPr>
              <a:t>This is read as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solidFill>
                  <a:srgbClr val="00B0F0"/>
                </a:solidFill>
                <a:latin typeface="Comic Sans MS" pitchFamily="66" charset="0"/>
              </a:rPr>
              <a:t>two </a:t>
            </a:r>
            <a:r>
              <a:rPr lang="en-AU" sz="1600" u="sng" dirty="0">
                <a:solidFill>
                  <a:srgbClr val="00B0F0"/>
                </a:solidFill>
                <a:latin typeface="Comic Sans MS" pitchFamily="66" charset="0"/>
              </a:rPr>
              <a:t>and</a:t>
            </a:r>
            <a:r>
              <a:rPr lang="en-AU" sz="1600" dirty="0">
                <a:solidFill>
                  <a:srgbClr val="00B0F0"/>
                </a:solidFill>
                <a:latin typeface="Comic Sans MS" pitchFamily="66" charset="0"/>
              </a:rPr>
              <a:t> four-eights</a:t>
            </a:r>
          </a:p>
        </p:txBody>
      </p:sp>
      <p:pic>
        <p:nvPicPr>
          <p:cNvPr id="27" name="Picture 26" descr="chocolate2.png">
            <a:extLst>
              <a:ext uri="{FF2B5EF4-FFF2-40B4-BE49-F238E27FC236}">
                <a16:creationId xmlns:a16="http://schemas.microsoft.com/office/drawing/2014/main" id="{D693095F-5694-3B4B-ABF0-3087BE4DF9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2493" t="28986" r="63236" b="49439"/>
          <a:stretch/>
        </p:blipFill>
        <p:spPr>
          <a:xfrm flipH="1">
            <a:off x="8618740" y="4783976"/>
            <a:ext cx="924096" cy="844266"/>
          </a:xfrm>
          <a:prstGeom prst="rect">
            <a:avLst/>
          </a:prstGeom>
        </p:spPr>
      </p:pic>
      <p:pic>
        <p:nvPicPr>
          <p:cNvPr id="28" name="Picture 27" descr="chocolate2.png">
            <a:extLst>
              <a:ext uri="{FF2B5EF4-FFF2-40B4-BE49-F238E27FC236}">
                <a16:creationId xmlns:a16="http://schemas.microsoft.com/office/drawing/2014/main" id="{A7D10F8B-B7E0-3243-ADF1-46F3AA5E31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4674" t="26708" r="70301" b="50269"/>
          <a:stretch/>
        </p:blipFill>
        <p:spPr>
          <a:xfrm flipH="1">
            <a:off x="6500165" y="4668715"/>
            <a:ext cx="1032673" cy="956269"/>
          </a:xfrm>
          <a:prstGeom prst="rect">
            <a:avLst/>
          </a:prstGeom>
        </p:spPr>
      </p:pic>
      <p:pic>
        <p:nvPicPr>
          <p:cNvPr id="29" name="Picture 28" descr="chocolate2.png">
            <a:extLst>
              <a:ext uri="{FF2B5EF4-FFF2-40B4-BE49-F238E27FC236}">
                <a16:creationId xmlns:a16="http://schemas.microsoft.com/office/drawing/2014/main" id="{70AABCEB-C5A5-8145-AF61-76564CFA83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4674" t="26708" r="70301" b="50269"/>
          <a:stretch/>
        </p:blipFill>
        <p:spPr>
          <a:xfrm flipH="1">
            <a:off x="7544057" y="4668715"/>
            <a:ext cx="1032673" cy="956269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7491C268-BEF9-7844-B4FD-2CCD99C82546}"/>
              </a:ext>
            </a:extLst>
          </p:cNvPr>
          <p:cNvSpPr/>
          <p:nvPr/>
        </p:nvSpPr>
        <p:spPr>
          <a:xfrm>
            <a:off x="108006" y="5012402"/>
            <a:ext cx="6335566" cy="489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How many bars of chocolate do I have left?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9913CFE-794B-8D4E-B339-748C87414907}"/>
              </a:ext>
            </a:extLst>
          </p:cNvPr>
          <p:cNvSpPr txBox="1">
            <a:spLocks/>
          </p:cNvSpPr>
          <p:nvPr/>
        </p:nvSpPr>
        <p:spPr>
          <a:xfrm>
            <a:off x="10140592" y="4734961"/>
            <a:ext cx="93610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4800" dirty="0">
                <a:latin typeface="Comic Sans MS" pitchFamily="66" charset="0"/>
              </a:rPr>
              <a:t>4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3DC4486-7D41-6C4E-9E7D-5472B3D07781}"/>
              </a:ext>
            </a:extLst>
          </p:cNvPr>
          <p:cNvSpPr txBox="1">
            <a:spLocks/>
          </p:cNvSpPr>
          <p:nvPr/>
        </p:nvSpPr>
        <p:spPr>
          <a:xfrm>
            <a:off x="10604222" y="4849325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2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3EAFF153-6DD2-0845-B6BF-2CF013C6373D}"/>
              </a:ext>
            </a:extLst>
          </p:cNvPr>
          <p:cNvSpPr txBox="1">
            <a:spLocks/>
          </p:cNvSpPr>
          <p:nvPr/>
        </p:nvSpPr>
        <p:spPr>
          <a:xfrm>
            <a:off x="10604222" y="5128887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</a:rPr>
              <a:t>4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5F647D-E381-D642-B0BC-32B806CCEF1E}"/>
              </a:ext>
            </a:extLst>
          </p:cNvPr>
          <p:cNvCxnSpPr/>
          <p:nvPr/>
        </p:nvCxnSpPr>
        <p:spPr>
          <a:xfrm>
            <a:off x="10875638" y="5103473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7FB500EC-AACA-FF41-BE78-C8764235A8F1}"/>
              </a:ext>
            </a:extLst>
          </p:cNvPr>
          <p:cNvSpPr/>
          <p:nvPr/>
        </p:nvSpPr>
        <p:spPr>
          <a:xfrm>
            <a:off x="9668118" y="5599057"/>
            <a:ext cx="237626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latin typeface="Comic Sans MS" pitchFamily="66" charset="0"/>
              </a:rPr>
              <a:t>This is read as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solidFill>
                  <a:srgbClr val="00B0F0"/>
                </a:solidFill>
                <a:latin typeface="Comic Sans MS" pitchFamily="66" charset="0"/>
              </a:rPr>
              <a:t>four </a:t>
            </a:r>
            <a:r>
              <a:rPr lang="en-AU" sz="1600" u="sng" dirty="0">
                <a:solidFill>
                  <a:srgbClr val="00B0F0"/>
                </a:solidFill>
                <a:latin typeface="Comic Sans MS" pitchFamily="66" charset="0"/>
              </a:rPr>
              <a:t>and</a:t>
            </a:r>
            <a:r>
              <a:rPr lang="en-AU" sz="1600" dirty="0">
                <a:solidFill>
                  <a:srgbClr val="00B0F0"/>
                </a:solidFill>
                <a:latin typeface="Comic Sans MS" pitchFamily="66" charset="0"/>
              </a:rPr>
              <a:t> two-quarters</a:t>
            </a:r>
          </a:p>
        </p:txBody>
      </p:sp>
      <p:pic>
        <p:nvPicPr>
          <p:cNvPr id="31" name="Picture 30" descr="cherry pie.png">
            <a:extLst>
              <a:ext uri="{FF2B5EF4-FFF2-40B4-BE49-F238E27FC236}">
                <a16:creationId xmlns:a16="http://schemas.microsoft.com/office/drawing/2014/main" id="{D67950D1-F9FB-2545-A96E-C71CA44AB55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 l="20708" t="20750" r="49119" b="29750"/>
          <a:stretch>
            <a:fillRect/>
          </a:stretch>
        </p:blipFill>
        <p:spPr>
          <a:xfrm>
            <a:off x="5832471" y="1102863"/>
            <a:ext cx="918682" cy="853062"/>
          </a:xfrm>
          <a:prstGeom prst="rect">
            <a:avLst/>
          </a:prstGeom>
        </p:spPr>
      </p:pic>
      <p:pic>
        <p:nvPicPr>
          <p:cNvPr id="38" name="Picture 37" descr="cherry pie.png">
            <a:extLst>
              <a:ext uri="{FF2B5EF4-FFF2-40B4-BE49-F238E27FC236}">
                <a16:creationId xmlns:a16="http://schemas.microsoft.com/office/drawing/2014/main" id="{046ECDA6-9776-B345-AEBE-C30C3F421F6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 l="20708" t="20750" r="49119" b="29750"/>
          <a:stretch>
            <a:fillRect/>
          </a:stretch>
        </p:blipFill>
        <p:spPr>
          <a:xfrm>
            <a:off x="6688426" y="1136109"/>
            <a:ext cx="918682" cy="853062"/>
          </a:xfrm>
          <a:prstGeom prst="rect">
            <a:avLst/>
          </a:prstGeom>
        </p:spPr>
      </p:pic>
      <p:pic>
        <p:nvPicPr>
          <p:cNvPr id="40" name="Picture 39" descr="cherry pie.png">
            <a:extLst>
              <a:ext uri="{FF2B5EF4-FFF2-40B4-BE49-F238E27FC236}">
                <a16:creationId xmlns:a16="http://schemas.microsoft.com/office/drawing/2014/main" id="{C85E846A-7A54-B142-8FED-F0820B057EB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 l="20708" t="20750" r="21982" b="29750"/>
          <a:stretch>
            <a:fillRect/>
          </a:stretch>
        </p:blipFill>
        <p:spPr>
          <a:xfrm>
            <a:off x="7626913" y="1142482"/>
            <a:ext cx="1672300" cy="817569"/>
          </a:xfrm>
          <a:prstGeom prst="rect">
            <a:avLst/>
          </a:prstGeom>
        </p:spPr>
      </p:pic>
      <p:pic>
        <p:nvPicPr>
          <p:cNvPr id="41" name="Picture 40" descr="chocolate2.png">
            <a:extLst>
              <a:ext uri="{FF2B5EF4-FFF2-40B4-BE49-F238E27FC236}">
                <a16:creationId xmlns:a16="http://schemas.microsoft.com/office/drawing/2014/main" id="{24D0ED13-D7D4-D44A-904D-66D98A2803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4674" t="26708" r="70301" b="50269"/>
          <a:stretch/>
        </p:blipFill>
        <p:spPr>
          <a:xfrm flipH="1">
            <a:off x="6500164" y="5662636"/>
            <a:ext cx="1032673" cy="956269"/>
          </a:xfrm>
          <a:prstGeom prst="rect">
            <a:avLst/>
          </a:prstGeom>
        </p:spPr>
      </p:pic>
      <p:pic>
        <p:nvPicPr>
          <p:cNvPr id="42" name="Picture 41" descr="chocolate2.png">
            <a:extLst>
              <a:ext uri="{FF2B5EF4-FFF2-40B4-BE49-F238E27FC236}">
                <a16:creationId xmlns:a16="http://schemas.microsoft.com/office/drawing/2014/main" id="{61703F17-A048-284B-A2BF-101848C4ED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4674" t="26708" r="70301" b="50269"/>
          <a:stretch/>
        </p:blipFill>
        <p:spPr>
          <a:xfrm flipH="1">
            <a:off x="7544000" y="5654011"/>
            <a:ext cx="1032673" cy="95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0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2" grpId="0"/>
      <p:bldP spid="30" grpId="0"/>
      <p:bldP spid="19" grpId="0"/>
      <p:bldP spid="26" grpId="0"/>
      <p:bldP spid="33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7620" y="1376572"/>
            <a:ext cx="8229600" cy="56914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buNone/>
              <a:defRPr/>
            </a:pPr>
            <a:r>
              <a:rPr lang="en-US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Draw picture to represent these mixed fractions: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03024" y="2226914"/>
            <a:ext cx="93610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4800" dirty="0">
                <a:latin typeface="Comic Sans MS" pitchFamily="66" charset="0"/>
              </a:rPr>
              <a:t>3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66654" y="2341278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3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966654" y="2620840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5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238070" y="2595426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408368" y="11663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We do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83396B-FE0C-5D4D-BE78-F0EF38777AD0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43C045-70E5-B048-B34C-E32F0D393349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Mixed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E56EFF-E3AA-C642-BC87-80E56EE2C326}"/>
              </a:ext>
            </a:extLst>
          </p:cNvPr>
          <p:cNvSpPr txBox="1">
            <a:spLocks/>
          </p:cNvSpPr>
          <p:nvPr/>
        </p:nvSpPr>
        <p:spPr>
          <a:xfrm>
            <a:off x="490922" y="3594001"/>
            <a:ext cx="93610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4800" dirty="0">
                <a:latin typeface="Comic Sans MS" pitchFamily="66" charset="0"/>
              </a:rPr>
              <a:t>2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7B5514E-977D-9546-8F92-C01C7E1CEB35}"/>
              </a:ext>
            </a:extLst>
          </p:cNvPr>
          <p:cNvSpPr txBox="1">
            <a:spLocks/>
          </p:cNvSpPr>
          <p:nvPr/>
        </p:nvSpPr>
        <p:spPr>
          <a:xfrm>
            <a:off x="954552" y="3708365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2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3088FD8A-23D5-0245-9E38-FB2632092A4A}"/>
              </a:ext>
            </a:extLst>
          </p:cNvPr>
          <p:cNvSpPr txBox="1">
            <a:spLocks/>
          </p:cNvSpPr>
          <p:nvPr/>
        </p:nvSpPr>
        <p:spPr>
          <a:xfrm>
            <a:off x="954552" y="3987927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53E5F93-B075-EC47-A1A5-291EEDED2027}"/>
              </a:ext>
            </a:extLst>
          </p:cNvPr>
          <p:cNvCxnSpPr/>
          <p:nvPr/>
        </p:nvCxnSpPr>
        <p:spPr>
          <a:xfrm>
            <a:off x="1225968" y="3962513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9913CFE-794B-8D4E-B339-748C87414907}"/>
              </a:ext>
            </a:extLst>
          </p:cNvPr>
          <p:cNvSpPr txBox="1">
            <a:spLocks/>
          </p:cNvSpPr>
          <p:nvPr/>
        </p:nvSpPr>
        <p:spPr>
          <a:xfrm>
            <a:off x="486500" y="4880668"/>
            <a:ext cx="93610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4800" dirty="0">
                <a:latin typeface="Comic Sans MS" pitchFamily="66" charset="0"/>
              </a:rPr>
              <a:t>5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3DC4486-7D41-6C4E-9E7D-5472B3D07781}"/>
              </a:ext>
            </a:extLst>
          </p:cNvPr>
          <p:cNvSpPr txBox="1">
            <a:spLocks/>
          </p:cNvSpPr>
          <p:nvPr/>
        </p:nvSpPr>
        <p:spPr>
          <a:xfrm>
            <a:off x="950130" y="4995032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3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3EAFF153-6DD2-0845-B6BF-2CF013C6373D}"/>
              </a:ext>
            </a:extLst>
          </p:cNvPr>
          <p:cNvSpPr txBox="1">
            <a:spLocks/>
          </p:cNvSpPr>
          <p:nvPr/>
        </p:nvSpPr>
        <p:spPr>
          <a:xfrm>
            <a:off x="950130" y="5274594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</a:rPr>
              <a:t>6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5F647D-E381-D642-B0BC-32B806CCEF1E}"/>
              </a:ext>
            </a:extLst>
          </p:cNvPr>
          <p:cNvCxnSpPr/>
          <p:nvPr/>
        </p:nvCxnSpPr>
        <p:spPr>
          <a:xfrm>
            <a:off x="1221546" y="5249180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12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2" grpId="0"/>
      <p:bldP spid="19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59125" y="1081623"/>
            <a:ext cx="11432875" cy="2059345"/>
          </a:xfrm>
        </p:spPr>
        <p:txBody>
          <a:bodyPr>
            <a:noAutofit/>
          </a:bodyPr>
          <a:lstStyle/>
          <a:p>
            <a:pPr marL="0" lvl="0" indent="0">
              <a:lnSpc>
                <a:spcPct val="110000"/>
              </a:lnSpc>
              <a:buNone/>
              <a:defRPr/>
            </a:pPr>
            <a:r>
              <a:rPr lang="en-US" dirty="0">
                <a:latin typeface="AGCanYouNotBold" panose="02000803000000000000" pitchFamily="2" charset="0"/>
                <a:ea typeface="AGCanYouNotBold" panose="02000803000000000000" pitchFamily="2" charset="0"/>
              </a:rPr>
              <a:t>When the </a:t>
            </a:r>
            <a:r>
              <a:rPr lang="en-US" sz="4000" dirty="0">
                <a:latin typeface="AGCanYouNotBold" panose="02000803000000000000" pitchFamily="2" charset="0"/>
                <a:ea typeface="AGCanYouNotBold" panose="02000803000000000000" pitchFamily="2" charset="0"/>
              </a:rPr>
              <a:t>numerator</a:t>
            </a:r>
            <a:r>
              <a:rPr lang="en-US" dirty="0">
                <a:latin typeface="AGCanYouNotBold" panose="02000803000000000000" pitchFamily="2" charset="0"/>
                <a:ea typeface="AGCanYouNotBold" panose="02000803000000000000" pitchFamily="2" charset="0"/>
              </a:rPr>
              <a:t> (top number) is larger than the </a:t>
            </a:r>
            <a:r>
              <a:rPr lang="en-US" sz="1800" dirty="0">
                <a:latin typeface="AGCanYouNotBold" panose="02000803000000000000" pitchFamily="2" charset="0"/>
                <a:ea typeface="AGCanYouNotBold" panose="02000803000000000000" pitchFamily="2" charset="0"/>
              </a:rPr>
              <a:t>denominator</a:t>
            </a:r>
            <a:r>
              <a:rPr lang="en-US" dirty="0">
                <a:latin typeface="AGCanYouNotBold" panose="02000803000000000000" pitchFamily="2" charset="0"/>
                <a:ea typeface="AGCanYouNotBold" panose="02000803000000000000" pitchFamily="2" charset="0"/>
              </a:rPr>
              <a:t> (bottom number) we say that it is a </a:t>
            </a:r>
            <a:r>
              <a:rPr lang="en-US" dirty="0">
                <a:solidFill>
                  <a:srgbClr val="92D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top-heavy fraction </a:t>
            </a:r>
            <a:r>
              <a:rPr lang="en-US" dirty="0">
                <a:latin typeface="AGCanYouNotBold" panose="02000803000000000000" pitchFamily="2" charset="0"/>
                <a:ea typeface="AGCanYouNotBold" panose="02000803000000000000" pitchFamily="2" charset="0"/>
              </a:rPr>
              <a:t>– or an </a:t>
            </a:r>
            <a:r>
              <a:rPr lang="en-US" dirty="0">
                <a:solidFill>
                  <a:srgbClr val="92D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improper fraction</a:t>
            </a:r>
            <a:r>
              <a:rPr lang="en-US" dirty="0">
                <a:latin typeface="AGCanYouNotBold" panose="02000803000000000000" pitchFamily="2" charset="0"/>
                <a:ea typeface="AGCanYouNotBold" panose="02000803000000000000" pitchFamily="2" charset="0"/>
              </a:rPr>
              <a:t>.</a:t>
            </a:r>
          </a:p>
          <a:p>
            <a:pPr lvl="0">
              <a:lnSpc>
                <a:spcPct val="110000"/>
              </a:lnSpc>
              <a:defRPr/>
            </a:pPr>
            <a:r>
              <a:rPr lang="en-US" dirty="0">
                <a:latin typeface="AGCanYouNotBold" panose="02000803000000000000" pitchFamily="2" charset="0"/>
                <a:ea typeface="AGCanYouNotBold" panose="02000803000000000000" pitchFamily="2" charset="0"/>
              </a:rPr>
              <a:t>For example: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991545" y="320223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4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007336" y="377830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  <a:cs typeface="Arial" pitchFamily="34" charset="0"/>
              </a:rPr>
              <a:t>2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566783" y="3742149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3503713" y="320223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7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519504" y="377830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078951" y="3742149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4943873" y="320223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10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959664" y="377830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  <a:cs typeface="Arial" pitchFamily="34" charset="0"/>
              </a:rPr>
              <a:t>8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519111" y="3742149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6528049" y="3202238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17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543840" y="3778302"/>
            <a:ext cx="1599967" cy="658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  <a:cs typeface="Arial" pitchFamily="34" charset="0"/>
              </a:rPr>
              <a:t>6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103287" y="3742149"/>
            <a:ext cx="47082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759125" y="4318215"/>
            <a:ext cx="10088169" cy="1991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These are all </a:t>
            </a:r>
            <a:r>
              <a:rPr lang="en-US" sz="2800" dirty="0">
                <a:solidFill>
                  <a:srgbClr val="92D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top-heavy fractions</a:t>
            </a:r>
            <a:r>
              <a:rPr lang="en-US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.</a:t>
            </a:r>
          </a:p>
          <a:p>
            <a:pPr algn="ctr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In order to fix these fractions we need to change them into </a:t>
            </a:r>
            <a:r>
              <a:rPr lang="en-US" sz="2800" dirty="0">
                <a:solidFill>
                  <a:srgbClr val="00B0F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mixed numbers</a:t>
            </a:r>
            <a:r>
              <a:rPr lang="en-US" sz="1900" dirty="0">
                <a:latin typeface="AGCanYouNotBold" panose="02000803000000000000" pitchFamily="2" charset="0"/>
                <a:ea typeface="AGCanYouNotBold" panose="02000803000000000000" pitchFamily="2" charset="0"/>
              </a:rPr>
              <a:t>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0C6E1B-F278-F749-B2E7-624B90DA18DD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7905BC-79ED-8940-9590-66CDD40449AE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Im</a:t>
            </a:r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proper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7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1" grpId="0"/>
      <p:bldP spid="24" grpId="0"/>
      <p:bldP spid="26" grpId="0"/>
      <p:bldP spid="27" grpId="0"/>
      <p:bldP spid="29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</Words>
  <Application>Microsoft Macintosh PowerPoint</Application>
  <PresentationFormat>Widescreen</PresentationFormat>
  <Paragraphs>277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AGCanYouNotBold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HARVIE Samantha [Woodlands Primary School]</dc:creator>
  <cp:lastModifiedBy>HARVIE Samantha [Woodlands Primary School]</cp:lastModifiedBy>
  <cp:revision>1</cp:revision>
  <dcterms:created xsi:type="dcterms:W3CDTF">2022-09-12T00:26:29Z</dcterms:created>
  <dcterms:modified xsi:type="dcterms:W3CDTF">2022-09-12T00:26:42Z</dcterms:modified>
</cp:coreProperties>
</file>