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76" r:id="rId3"/>
    <p:sldId id="270" r:id="rId4"/>
    <p:sldId id="277" r:id="rId5"/>
    <p:sldId id="261" r:id="rId6"/>
    <p:sldId id="273" r:id="rId7"/>
    <p:sldId id="275" r:id="rId8"/>
    <p:sldId id="278" r:id="rId9"/>
  </p:sldIdLst>
  <p:sldSz cx="9144000" cy="5715000" type="screen16x10"/>
  <p:notesSz cx="6858000" cy="9144000"/>
  <p:embeddedFontLst>
    <p:embeddedFont>
      <p:font typeface="AGSORRYNOTSORRY" panose="02000603000000000000" pitchFamily="2" charset="0"/>
      <p:regular r:id="rId11"/>
    </p:embeddedFont>
    <p:embeddedFont>
      <p:font typeface="Annai MN" pitchFamily="2" charset="77"/>
      <p:regular r:id="rId12"/>
    </p:embeddedFont>
    <p:embeddedFont>
      <p:font typeface="Arima Madurai" pitchFamily="2" charset="7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pjfnzAR8N9WC/aiRu7shapAO5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/>
    <p:restoredTop sz="94662"/>
  </p:normalViewPr>
  <p:slideViewPr>
    <p:cSldViewPr snapToGrid="0">
      <p:cViewPr varScale="1">
        <p:scale>
          <a:sx n="125" d="100"/>
          <a:sy n="125" d="100"/>
        </p:scale>
        <p:origin x="1224" y="1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Eg.</a:t>
            </a:r>
            <a:r>
              <a:rPr lang="en-US" dirty="0"/>
              <a:t> Rocks, concrete</a:t>
            </a:r>
            <a:endParaRPr dirty="0"/>
          </a:p>
        </p:txBody>
      </p:sp>
      <p:sp>
        <p:nvSpPr>
          <p:cNvPr id="252" name="Google Shape;25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Eg. Rocks, concrete</a:t>
            </a:r>
            <a:endParaRPr/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 angel, a nightmare </a:t>
            </a:r>
            <a:r>
              <a:rPr lang="en-US" dirty="0" err="1"/>
              <a:t>etc</a:t>
            </a:r>
            <a:endParaRPr dirty="0"/>
          </a:p>
        </p:txBody>
      </p:sp>
      <p:sp>
        <p:nvSpPr>
          <p:cNvPr id="292" name="Google Shape;2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5334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Eg.</a:t>
            </a:r>
            <a:r>
              <a:rPr lang="en-US" dirty="0"/>
              <a:t> Rocks, concrete</a:t>
            </a:r>
            <a:endParaRPr dirty="0"/>
          </a:p>
        </p:txBody>
      </p:sp>
      <p:sp>
        <p:nvSpPr>
          <p:cNvPr id="252" name="Google Shape;25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10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CC7CFF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02774" y="2350589"/>
            <a:ext cx="8284027" cy="1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H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FD62C9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E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A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FFE4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L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A6FF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T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3CE7F3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H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FD62CD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9306046" cy="5714999"/>
          </a:xfrm>
          <a:prstGeom prst="rect">
            <a:avLst/>
          </a:prstGeom>
          <a:solidFill>
            <a:srgbClr val="A6FF1B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277792" y="345440"/>
            <a:ext cx="8741780" cy="51409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CC9BA0B5-601F-DC8F-8D62-8C949021DF70}"/>
              </a:ext>
            </a:extLst>
          </p:cNvPr>
          <p:cNvSpPr txBox="1"/>
          <p:nvPr/>
        </p:nvSpPr>
        <p:spPr>
          <a:xfrm>
            <a:off x="-610719" y="722851"/>
            <a:ext cx="10735055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700" dirty="0">
                <a:solidFill>
                  <a:srgbClr val="00FA00"/>
                </a:solidFill>
                <a:latin typeface="Marker Felt Thin" panose="02000400000000000000" pitchFamily="2" charset="77"/>
              </a:rPr>
              <a:t>Why Do We Need Food?</a:t>
            </a:r>
            <a:endParaRPr lang="en-US" sz="3700" dirty="0">
              <a:solidFill>
                <a:srgbClr val="00FA00"/>
              </a:solidFill>
              <a:latin typeface="Marker Felt Thin" panose="02000400000000000000" pitchFamily="2" charset="77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1E9988B-E2CE-73AB-6666-11C8C16C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03400"/>
            <a:ext cx="51974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Food keeps us healthy and help us grow.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Food gives us energy to be able to do things during the day.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Without proper nutrition, your body can’t survive.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When you eat a balanced diet, your body obtains the fuel and nutrients it needs to function properly.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  <a:latin typeface="Twinkl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998F9-D8AA-7F32-0AD0-45BE2159A431}"/>
              </a:ext>
            </a:extLst>
          </p:cNvPr>
          <p:cNvSpPr txBox="1"/>
          <p:nvPr/>
        </p:nvSpPr>
        <p:spPr>
          <a:xfrm>
            <a:off x="6824048" y="3676789"/>
            <a:ext cx="2042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500" dirty="0">
                <a:solidFill>
                  <a:srgbClr val="FF0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For example: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500" dirty="0">
                <a:solidFill>
                  <a:srgbClr val="FF0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Your body needs minerals to make hormones, build bones and regulate your heartbeat. </a:t>
            </a:r>
          </a:p>
          <a:p>
            <a:endParaRPr lang="en-US" dirty="0"/>
          </a:p>
        </p:txBody>
      </p:sp>
      <p:pic>
        <p:nvPicPr>
          <p:cNvPr id="3" name="Picture 2" descr="Feels Happy Clipart Vector, Boy Is Feeling Happy Illustration Vector On  White Background, Character, Logo, Feeling PNG Image For Free Download | Person  cartoon, Illustration, People illustration">
            <a:extLst>
              <a:ext uri="{FF2B5EF4-FFF2-40B4-BE49-F238E27FC236}">
                <a16:creationId xmlns:a16="http://schemas.microsoft.com/office/drawing/2014/main" id="{15DB2F7B-EBDA-4A93-4974-D5A5AA6B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38" y="1432559"/>
            <a:ext cx="2244229" cy="22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E4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0;p6">
            <a:extLst>
              <a:ext uri="{FF2B5EF4-FFF2-40B4-BE49-F238E27FC236}">
                <a16:creationId xmlns:a16="http://schemas.microsoft.com/office/drawing/2014/main" id="{C45196BC-9A77-3E1C-67FA-8F543E798F6A}"/>
              </a:ext>
            </a:extLst>
          </p:cNvPr>
          <p:cNvSpPr txBox="1"/>
          <p:nvPr/>
        </p:nvSpPr>
        <p:spPr>
          <a:xfrm>
            <a:off x="489098" y="755505"/>
            <a:ext cx="8165804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tx1"/>
                </a:solidFill>
                <a:latin typeface="Segoe Script" panose="020B0804020000000003" pitchFamily="34" charset="0"/>
                <a:ea typeface="Annai MN" pitchFamily="2" charset="77"/>
                <a:cs typeface="Annai MN" pitchFamily="2" charset="77"/>
                <a:sym typeface="Arial"/>
              </a:rPr>
              <a:t>The importance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tx1"/>
                </a:solidFill>
                <a:latin typeface="Segoe Script" panose="020B0804020000000003" pitchFamily="34" charset="0"/>
                <a:ea typeface="Annai MN" pitchFamily="2" charset="77"/>
                <a:cs typeface="Annai MN" pitchFamily="2" charset="77"/>
                <a:sym typeface="Arial"/>
              </a:rPr>
              <a:t>of advertising</a:t>
            </a:r>
            <a:endParaRPr lang="en-AU" sz="3600" b="0" i="0" dirty="0">
              <a:solidFill>
                <a:schemeClr val="tx1"/>
              </a:solidFill>
              <a:effectLst/>
              <a:latin typeface="Segoe Script" panose="020B0804020000000003" pitchFamily="34" charset="0"/>
              <a:ea typeface="Annai MN" pitchFamily="2" charset="77"/>
              <a:cs typeface="Annai MN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2000" dirty="0">
              <a:solidFill>
                <a:schemeClr val="tx1"/>
              </a:solidFill>
              <a:latin typeface="Arima Madurai" pitchFamily="2" charset="77"/>
              <a:ea typeface="AGCanYouNotBold" panose="02000803000000000000" pitchFamily="2" charset="0"/>
              <a:cs typeface="Arima Madurai" pitchFamily="2" charset="77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6A3142-B479-BF98-5762-D404A2441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5" y="2523617"/>
            <a:ext cx="4912947" cy="2768788"/>
          </a:xfrm>
          <a:prstGeom prst="rect">
            <a:avLst/>
          </a:prstGeom>
        </p:spPr>
      </p:pic>
      <p:pic>
        <p:nvPicPr>
          <p:cNvPr id="14" name="Picture 6" descr="Humm Kombucha - Sammi Chancey (The Copywriter)">
            <a:extLst>
              <a:ext uri="{FF2B5EF4-FFF2-40B4-BE49-F238E27FC236}">
                <a16:creationId xmlns:a16="http://schemas.microsoft.com/office/drawing/2014/main" id="{CC5D3E35-B4F5-16E4-FA97-264FB4264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94" y="1866622"/>
            <a:ext cx="2646585" cy="34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0" y="0"/>
            <a:ext cx="9245279" cy="5714999"/>
          </a:xfrm>
          <a:prstGeom prst="rect">
            <a:avLst/>
          </a:prstGeom>
          <a:solidFill>
            <a:srgbClr val="FD62C9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277792" y="284480"/>
            <a:ext cx="8646289" cy="5120639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4488901" y="2732851"/>
            <a:ext cx="166199" cy="3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r>
              <a:rPr lang="en-US" sz="162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ED6F0-85C4-5A26-1434-9E0B39810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5" y="804457"/>
            <a:ext cx="4912947" cy="2768788"/>
          </a:xfrm>
          <a:prstGeom prst="rect">
            <a:avLst/>
          </a:prstGeom>
        </p:spPr>
      </p:pic>
      <p:pic>
        <p:nvPicPr>
          <p:cNvPr id="2050" name="Picture 2" descr="Coke Can Nutrition Facts Stock Photo - Download Image Now - Nutrition Label,  Coke - Coal, Cola - iStock">
            <a:extLst>
              <a:ext uri="{FF2B5EF4-FFF2-40B4-BE49-F238E27FC236}">
                <a16:creationId xmlns:a16="http://schemas.microsoft.com/office/drawing/2014/main" id="{1785F402-CBFB-9B52-0639-896EE953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72" y="393020"/>
            <a:ext cx="2924427" cy="49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66C61-6243-FBC7-8A67-A401F9CD6B10}"/>
              </a:ext>
            </a:extLst>
          </p:cNvPr>
          <p:cNvSpPr txBox="1"/>
          <p:nvPr/>
        </p:nvSpPr>
        <p:spPr>
          <a:xfrm>
            <a:off x="648290" y="4081277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39 grams of sugar = 10 teaspoons of sugar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082489" y="2060208"/>
            <a:ext cx="59213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Kombucha Nutritional Label Analysis - Kombucha Kamp">
            <a:extLst>
              <a:ext uri="{FF2B5EF4-FFF2-40B4-BE49-F238E27FC236}">
                <a16:creationId xmlns:a16="http://schemas.microsoft.com/office/drawing/2014/main" id="{77548EEC-7B03-6FA2-0313-D278D0E87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9" y="797827"/>
            <a:ext cx="3843020" cy="38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umm Kombucha - Sammi Chancey (The Copywriter)">
            <a:extLst>
              <a:ext uri="{FF2B5EF4-FFF2-40B4-BE49-F238E27FC236}">
                <a16:creationId xmlns:a16="http://schemas.microsoft.com/office/drawing/2014/main" id="{2FCCA60B-2015-4218-C98F-9E8164B2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55" y="1102677"/>
            <a:ext cx="25019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CC7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2000" b="0" i="0" dirty="0">
              <a:solidFill>
                <a:srgbClr val="202124"/>
              </a:solidFill>
              <a:effectLst/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2000" dirty="0">
              <a:solidFill>
                <a:srgbClr val="202124"/>
              </a:solidFill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2000" b="0" i="0" dirty="0">
              <a:solidFill>
                <a:srgbClr val="202124"/>
              </a:solidFill>
              <a:effectLst/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2000" b="0" i="0" dirty="0">
              <a:solidFill>
                <a:srgbClr val="202124"/>
              </a:solidFill>
              <a:effectLst/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2000" b="0" i="0" dirty="0">
              <a:solidFill>
                <a:srgbClr val="202124"/>
              </a:solidFill>
              <a:effectLst/>
              <a:latin typeface="Arima Madurai" pitchFamily="2" charset="77"/>
              <a:cs typeface="Arima Madurai" pitchFamily="2" charset="77"/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74;p25">
            <a:extLst>
              <a:ext uri="{FF2B5EF4-FFF2-40B4-BE49-F238E27FC236}">
                <a16:creationId xmlns:a16="http://schemas.microsoft.com/office/drawing/2014/main" id="{66833233-0CBD-FB14-05F2-88C818B6D50B}"/>
              </a:ext>
            </a:extLst>
          </p:cNvPr>
          <p:cNvSpPr txBox="1"/>
          <p:nvPr/>
        </p:nvSpPr>
        <p:spPr>
          <a:xfrm>
            <a:off x="132880" y="3857011"/>
            <a:ext cx="855133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Think pair share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AGSORRYNOTSORRY" panose="02000603000000000000" pitchFamily="2" charset="0"/>
              <a:ea typeface="AGSORRYNOTSORRY" panose="02000603000000000000" pitchFamily="2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FDE80-CF4C-29D6-2A55-495AAA988556}"/>
              </a:ext>
            </a:extLst>
          </p:cNvPr>
          <p:cNvSpPr txBox="1"/>
          <p:nvPr/>
        </p:nvSpPr>
        <p:spPr>
          <a:xfrm>
            <a:off x="650240" y="613151"/>
            <a:ext cx="7934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How does the information provided in the advertisements influence the customer’s decisions and behaviours?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A6FF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296333" y="635542"/>
            <a:ext cx="842264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rgbClr val="A6FF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It is your turn to make an accurate advertisement for the following two products</a:t>
            </a:r>
            <a:endParaRPr sz="5000" dirty="0">
              <a:solidFill>
                <a:srgbClr val="FD62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4" name="Picture 4" descr="Marigold 100% Packet Juice - Apple | NTUC FairPrice">
            <a:extLst>
              <a:ext uri="{FF2B5EF4-FFF2-40B4-BE49-F238E27FC236}">
                <a16:creationId xmlns:a16="http://schemas.microsoft.com/office/drawing/2014/main" id="{28A80F30-CD21-22C9-065C-BE0B80F4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" y="3145663"/>
            <a:ext cx="2109470" cy="21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 Litre Coconut Water - Straight Up">
            <a:extLst>
              <a:ext uri="{FF2B5EF4-FFF2-40B4-BE49-F238E27FC236}">
                <a16:creationId xmlns:a16="http://schemas.microsoft.com/office/drawing/2014/main" id="{43A769D5-0A6F-885A-552C-44F79C73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70" y="2772283"/>
            <a:ext cx="81915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2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E4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100% Apple juice - Marigold - 1 l">
            <a:extLst>
              <a:ext uri="{FF2B5EF4-FFF2-40B4-BE49-F238E27FC236}">
                <a16:creationId xmlns:a16="http://schemas.microsoft.com/office/drawing/2014/main" id="{AEA8DFA8-7393-EAF9-E431-DEBFBE7E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3" y="1103289"/>
            <a:ext cx="3120648" cy="41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oconut Water - Cocobella - 1 L">
            <a:extLst>
              <a:ext uri="{FF2B5EF4-FFF2-40B4-BE49-F238E27FC236}">
                <a16:creationId xmlns:a16="http://schemas.microsoft.com/office/drawing/2014/main" id="{33FA25A0-693B-D332-B0D7-CDC65982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64" y="975360"/>
            <a:ext cx="2511806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47C56C-304A-43D0-A997-28EE952F0095}"/>
              </a:ext>
            </a:extLst>
          </p:cNvPr>
          <p:cNvSpPr txBox="1"/>
          <p:nvPr/>
        </p:nvSpPr>
        <p:spPr>
          <a:xfrm>
            <a:off x="225777" y="577589"/>
            <a:ext cx="4602480" cy="32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Apple juice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96C66-5E52-5137-4524-62C08C4BD242}"/>
              </a:ext>
            </a:extLst>
          </p:cNvPr>
          <p:cNvSpPr txBox="1"/>
          <p:nvPr/>
        </p:nvSpPr>
        <p:spPr>
          <a:xfrm>
            <a:off x="4458869" y="568505"/>
            <a:ext cx="4602480" cy="32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Coconut water</a:t>
            </a:r>
          </a:p>
        </p:txBody>
      </p:sp>
    </p:spTree>
    <p:extLst>
      <p:ext uri="{BB962C8B-B14F-4D97-AF65-F5344CB8AC3E}">
        <p14:creationId xmlns:p14="http://schemas.microsoft.com/office/powerpoint/2010/main" val="343242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156</Words>
  <Application>Microsoft Macintosh PowerPoint</Application>
  <PresentationFormat>On-screen Show (16:10)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Marker Felt Thin</vt:lpstr>
      <vt:lpstr>Arima Madurai</vt:lpstr>
      <vt:lpstr>AGSORRYNOTSORRY</vt:lpstr>
      <vt:lpstr>Segoe Script</vt:lpstr>
      <vt:lpstr>Calibri</vt:lpstr>
      <vt:lpstr>Twinkl</vt:lpstr>
      <vt:lpstr>Annai MN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Gorton</dc:creator>
  <cp:lastModifiedBy>TAN Eunice [Woodlands Primary School]</cp:lastModifiedBy>
  <cp:revision>6</cp:revision>
  <dcterms:created xsi:type="dcterms:W3CDTF">2019-06-08T06:49:34Z</dcterms:created>
  <dcterms:modified xsi:type="dcterms:W3CDTF">2023-02-02T06:16:26Z</dcterms:modified>
</cp:coreProperties>
</file>