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60" r:id="rId3"/>
    <p:sldId id="257" r:id="rId4"/>
    <p:sldId id="258" r:id="rId5"/>
    <p:sldId id="259" r:id="rId6"/>
    <p:sldId id="266" r:id="rId7"/>
    <p:sldId id="273" r:id="rId8"/>
    <p:sldId id="263" r:id="rId9"/>
    <p:sldId id="271" r:id="rId10"/>
    <p:sldId id="283" r:id="rId11"/>
    <p:sldId id="285" r:id="rId12"/>
    <p:sldId id="274" r:id="rId13"/>
  </p:sldIdLst>
  <p:sldSz cx="9144000" cy="5715000" type="screen16x10"/>
  <p:notesSz cx="6858000" cy="9144000"/>
  <p:embeddedFontLst>
    <p:embeddedFont>
      <p:font typeface="AGSORRYNOTSORRY" panose="02000603000000000000" pitchFamily="2" charset="0"/>
      <p:regular r:id="rId15"/>
    </p:embeddedFont>
    <p:embeddedFont>
      <p:font typeface="Annai MN" pitchFamily="2" charset="77"/>
      <p:regular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Radley" panose="020F0502020204030204" pitchFamily="34" charset="0"/>
      <p:regular r:id="rId21"/>
      <p:bold r:id="rId22"/>
      <p:italic r:id="rId23"/>
      <p:boldItalic r:id="rId24"/>
    </p:embeddedFont>
    <p:embeddedFont>
      <p:font typeface="Twinkl" panose="020F0502020204030204" pitchFamily="34" charset="0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6" roundtripDataSignature="AMtx7mhpjfnzAR8N9WC/aiRu7shapAO5o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A00"/>
    <a:srgbClr val="FF80F9"/>
    <a:srgbClr val="AC84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91"/>
    <p:restoredTop sz="94662"/>
  </p:normalViewPr>
  <p:slideViewPr>
    <p:cSldViewPr snapToGrid="0">
      <p:cViewPr varScale="1">
        <p:scale>
          <a:sx n="125" d="100"/>
          <a:sy n="125" d="100"/>
        </p:scale>
        <p:origin x="1000" y="160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36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5" name="Google Shape;9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editing</a:t>
            </a:r>
            <a:endParaRPr/>
          </a:p>
        </p:txBody>
      </p:sp>
      <p:sp>
        <p:nvSpPr>
          <p:cNvPr id="96" name="Google Shape;96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7" name="Google Shape;10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editing</a:t>
            </a:r>
            <a:endParaRPr/>
          </a:p>
        </p:txBody>
      </p:sp>
      <p:sp>
        <p:nvSpPr>
          <p:cNvPr id="108" name="Google Shape;108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9" name="Google Shape;11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editing</a:t>
            </a:r>
            <a:endParaRPr/>
          </a:p>
        </p:txBody>
      </p:sp>
      <p:sp>
        <p:nvSpPr>
          <p:cNvPr id="120" name="Google Shape;120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1" name="Google Shape;291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An angel, a nightmare etc</a:t>
            </a:r>
            <a:endParaRPr/>
          </a:p>
        </p:txBody>
      </p:sp>
      <p:sp>
        <p:nvSpPr>
          <p:cNvPr id="292" name="Google Shape;292;p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972573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9" name="Google Shape;11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editing</a:t>
            </a:r>
            <a:endParaRPr/>
          </a:p>
        </p:txBody>
      </p:sp>
      <p:sp>
        <p:nvSpPr>
          <p:cNvPr id="120" name="Google Shape;120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655895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9"/>
          <p:cNvSpPr txBox="1"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9"/>
          <p:cNvSpPr txBox="1"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9"/>
          <p:cNvSpPr txBox="1">
            <a:spLocks noGrp="1"/>
          </p:cNvSpPr>
          <p:nvPr>
            <p:ph type="dt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9"/>
          <p:cNvSpPr txBox="1">
            <a:spLocks noGrp="1"/>
          </p:cNvSpPr>
          <p:nvPr>
            <p:ph type="ft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9"/>
          <p:cNvSpPr txBox="1">
            <a:spLocks noGrp="1"/>
          </p:cNvSpPr>
          <p:nvPr>
            <p:ph type="sldNum" idx="12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4"/>
          <p:cNvSpPr txBox="1"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4"/>
          <p:cNvSpPr txBox="1">
            <a:spLocks noGrp="1"/>
          </p:cNvSpPr>
          <p:nvPr>
            <p:ph type="dt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4"/>
          <p:cNvSpPr txBox="1">
            <a:spLocks noGrp="1"/>
          </p:cNvSpPr>
          <p:nvPr>
            <p:ph type="ft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4"/>
          <p:cNvSpPr txBox="1">
            <a:spLocks noGrp="1"/>
          </p:cNvSpPr>
          <p:nvPr>
            <p:ph type="sldNum" idx="12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5"/>
          <p:cNvSpPr txBox="1">
            <a:spLocks noGrp="1"/>
          </p:cNvSpPr>
          <p:nvPr>
            <p:ph type="dt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5"/>
          <p:cNvSpPr txBox="1">
            <a:spLocks noGrp="1"/>
          </p:cNvSpPr>
          <p:nvPr>
            <p:ph type="ft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5"/>
          <p:cNvSpPr txBox="1">
            <a:spLocks noGrp="1"/>
          </p:cNvSpPr>
          <p:nvPr>
            <p:ph type="sldNum" idx="12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6"/>
          <p:cNvSpPr txBox="1"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6"/>
          <p:cNvSpPr txBox="1">
            <a:spLocks noGrp="1"/>
          </p:cNvSpPr>
          <p:nvPr>
            <p:ph type="body" idx="1"/>
          </p:nvPr>
        </p:nvSpPr>
        <p:spPr>
          <a:xfrm>
            <a:off x="3575050" y="227542"/>
            <a:ext cx="5111750" cy="4877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36"/>
          <p:cNvSpPr txBox="1">
            <a:spLocks noGrp="1"/>
          </p:cNvSpPr>
          <p:nvPr>
            <p:ph type="body" idx="2"/>
          </p:nvPr>
        </p:nvSpPr>
        <p:spPr>
          <a:xfrm>
            <a:off x="457201" y="1195917"/>
            <a:ext cx="3008313" cy="3909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36"/>
          <p:cNvSpPr txBox="1">
            <a:spLocks noGrp="1"/>
          </p:cNvSpPr>
          <p:nvPr>
            <p:ph type="dt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6"/>
          <p:cNvSpPr txBox="1">
            <a:spLocks noGrp="1"/>
          </p:cNvSpPr>
          <p:nvPr>
            <p:ph type="ft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6"/>
          <p:cNvSpPr txBox="1">
            <a:spLocks noGrp="1"/>
          </p:cNvSpPr>
          <p:nvPr>
            <p:ph type="sldNum" idx="12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7"/>
          <p:cNvSpPr txBox="1"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7"/>
          <p:cNvSpPr>
            <a:spLocks noGrp="1"/>
          </p:cNvSpPr>
          <p:nvPr>
            <p:ph type="pic" idx="2"/>
          </p:nvPr>
        </p:nvSpPr>
        <p:spPr>
          <a:xfrm>
            <a:off x="1792288" y="510646"/>
            <a:ext cx="5486400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37"/>
          <p:cNvSpPr txBox="1">
            <a:spLocks noGrp="1"/>
          </p:cNvSpPr>
          <p:nvPr>
            <p:ph type="body" idx="1"/>
          </p:nvPr>
        </p:nvSpPr>
        <p:spPr>
          <a:xfrm>
            <a:off x="1792288" y="4472782"/>
            <a:ext cx="5486400" cy="670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37"/>
          <p:cNvSpPr txBox="1">
            <a:spLocks noGrp="1"/>
          </p:cNvSpPr>
          <p:nvPr>
            <p:ph type="dt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7"/>
          <p:cNvSpPr txBox="1">
            <a:spLocks noGrp="1"/>
          </p:cNvSpPr>
          <p:nvPr>
            <p:ph type="ft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7"/>
          <p:cNvSpPr txBox="1">
            <a:spLocks noGrp="1"/>
          </p:cNvSpPr>
          <p:nvPr>
            <p:ph type="sldNum" idx="12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8"/>
          <p:cNvSpPr txBox="1"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8"/>
          <p:cNvSpPr txBox="1">
            <a:spLocks noGrp="1"/>
          </p:cNvSpPr>
          <p:nvPr>
            <p:ph type="body" idx="1"/>
          </p:nvPr>
        </p:nvSpPr>
        <p:spPr>
          <a:xfrm rot="5400000">
            <a:off x="2686182" y="-895482"/>
            <a:ext cx="3771636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8"/>
          <p:cNvSpPr txBox="1">
            <a:spLocks noGrp="1"/>
          </p:cNvSpPr>
          <p:nvPr>
            <p:ph type="dt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8"/>
          <p:cNvSpPr txBox="1">
            <a:spLocks noGrp="1"/>
          </p:cNvSpPr>
          <p:nvPr>
            <p:ph type="ft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8"/>
          <p:cNvSpPr txBox="1">
            <a:spLocks noGrp="1"/>
          </p:cNvSpPr>
          <p:nvPr>
            <p:ph type="sldNum" idx="12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9"/>
          <p:cNvSpPr txBox="1">
            <a:spLocks noGrp="1"/>
          </p:cNvSpPr>
          <p:nvPr>
            <p:ph type="title"/>
          </p:nvPr>
        </p:nvSpPr>
        <p:spPr>
          <a:xfrm rot="5400000">
            <a:off x="5626100" y="1193800"/>
            <a:ext cx="4064000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9"/>
          <p:cNvSpPr txBox="1">
            <a:spLocks noGrp="1"/>
          </p:cNvSpPr>
          <p:nvPr>
            <p:ph type="body" idx="1"/>
          </p:nvPr>
        </p:nvSpPr>
        <p:spPr>
          <a:xfrm rot="5400000">
            <a:off x="1435100" y="-787400"/>
            <a:ext cx="4064000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9"/>
          <p:cNvSpPr txBox="1">
            <a:spLocks noGrp="1"/>
          </p:cNvSpPr>
          <p:nvPr>
            <p:ph type="dt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9"/>
          <p:cNvSpPr txBox="1">
            <a:spLocks noGrp="1"/>
          </p:cNvSpPr>
          <p:nvPr>
            <p:ph type="ft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9"/>
          <p:cNvSpPr txBox="1">
            <a:spLocks noGrp="1"/>
          </p:cNvSpPr>
          <p:nvPr>
            <p:ph type="sldNum" idx="12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9" y="365126"/>
            <a:ext cx="8220075" cy="4964906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125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9" y="399079"/>
            <a:ext cx="8220075" cy="828588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9779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8"/>
          <p:cNvSpPr txBox="1"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8"/>
          <p:cNvSpPr txBox="1"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8"/>
          <p:cNvSpPr txBox="1">
            <a:spLocks noGrp="1"/>
          </p:cNvSpPr>
          <p:nvPr>
            <p:ph type="dt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8"/>
          <p:cNvSpPr txBox="1">
            <a:spLocks noGrp="1"/>
          </p:cNvSpPr>
          <p:nvPr>
            <p:ph type="ft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8"/>
          <p:cNvSpPr txBox="1">
            <a:spLocks noGrp="1"/>
          </p:cNvSpPr>
          <p:nvPr>
            <p:ph type="sldNum" idx="12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/>
          <p:nvPr/>
        </p:nvSpPr>
        <p:spPr>
          <a:xfrm>
            <a:off x="0" y="0"/>
            <a:ext cx="9204474" cy="5735159"/>
          </a:xfrm>
          <a:prstGeom prst="rect">
            <a:avLst/>
          </a:prstGeom>
          <a:solidFill>
            <a:srgbClr val="CC7C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1"/>
          <p:cNvSpPr/>
          <p:nvPr/>
        </p:nvSpPr>
        <p:spPr>
          <a:xfrm>
            <a:off x="593522" y="434111"/>
            <a:ext cx="8016128" cy="4827833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"/>
          <p:cNvSpPr/>
          <p:nvPr/>
        </p:nvSpPr>
        <p:spPr>
          <a:xfrm rot="-223904">
            <a:off x="604812" y="473623"/>
            <a:ext cx="8016128" cy="4827833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"/>
          <p:cNvSpPr txBox="1"/>
          <p:nvPr/>
        </p:nvSpPr>
        <p:spPr>
          <a:xfrm>
            <a:off x="-60474" y="1885372"/>
            <a:ext cx="9204474" cy="24560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600" dirty="0">
                <a:ln w="12700">
                  <a:solidFill>
                    <a:sysClr val="windowText" lastClr="000000"/>
                  </a:solidFill>
                </a:ln>
                <a:solidFill>
                  <a:srgbClr val="CC7CFF"/>
                </a:solidFill>
                <a:latin typeface="AGSORRYNOTSORRY" panose="02000603000000000000" pitchFamily="2" charset="0"/>
                <a:ea typeface="AGSORRYNOTSORRY" panose="02000603000000000000" pitchFamily="2" charset="0"/>
              </a:rPr>
              <a:t>G</a:t>
            </a:r>
            <a:r>
              <a:rPr lang="en-US" sz="9600" dirty="0">
                <a:ln w="12700">
                  <a:solidFill>
                    <a:sysClr val="windowText" lastClr="000000"/>
                  </a:solidFill>
                </a:ln>
                <a:solidFill>
                  <a:srgbClr val="FD62C9"/>
                </a:solidFill>
                <a:latin typeface="AGSORRYNOTSORRY" panose="02000603000000000000" pitchFamily="2" charset="0"/>
                <a:ea typeface="AGSORRYNOTSORRY" panose="02000603000000000000" pitchFamily="2" charset="0"/>
              </a:rPr>
              <a:t>r</a:t>
            </a:r>
            <a:r>
              <a:rPr lang="en-US" sz="9600" dirty="0">
                <a:ln w="12700">
                  <a:solidFill>
                    <a:sysClr val="windowText" lastClr="000000"/>
                  </a:solidFill>
                </a:ln>
                <a:solidFill>
                  <a:srgbClr val="FEA537"/>
                </a:solidFill>
                <a:latin typeface="AGSORRYNOTSORRY" panose="02000603000000000000" pitchFamily="2" charset="0"/>
                <a:ea typeface="AGSORRYNOTSORRY" panose="02000603000000000000" pitchFamily="2" charset="0"/>
              </a:rPr>
              <a:t>a</a:t>
            </a:r>
            <a:r>
              <a:rPr lang="en-US" sz="9600" dirty="0">
                <a:ln w="12700">
                  <a:solidFill>
                    <a:sysClr val="windowText" lastClr="000000"/>
                  </a:solidFill>
                </a:ln>
                <a:solidFill>
                  <a:srgbClr val="FFE41B"/>
                </a:solidFill>
                <a:latin typeface="AGSORRYNOTSORRY" panose="02000603000000000000" pitchFamily="2" charset="0"/>
                <a:ea typeface="AGSORRYNOTSORRY" panose="02000603000000000000" pitchFamily="2" charset="0"/>
              </a:rPr>
              <a:t>d</a:t>
            </a:r>
            <a:r>
              <a:rPr lang="en-US" sz="9600" dirty="0">
                <a:ln w="12700">
                  <a:solidFill>
                    <a:sysClr val="windowText" lastClr="000000"/>
                  </a:solidFill>
                </a:ln>
                <a:solidFill>
                  <a:srgbClr val="A6FF1B"/>
                </a:solidFill>
                <a:latin typeface="AGSORRYNOTSORRY" panose="02000603000000000000" pitchFamily="2" charset="0"/>
                <a:ea typeface="AGSORRYNOTSORRY" panose="02000603000000000000" pitchFamily="2" charset="0"/>
              </a:rPr>
              <a:t>u</a:t>
            </a:r>
            <a:r>
              <a:rPr lang="en-US" sz="9600" dirty="0">
                <a:ln w="12700">
                  <a:solidFill>
                    <a:sysClr val="windowText" lastClr="000000"/>
                  </a:solidFill>
                </a:ln>
                <a:solidFill>
                  <a:srgbClr val="3CE7F3"/>
                </a:solidFill>
                <a:latin typeface="AGSORRYNOTSORRY" panose="02000603000000000000" pitchFamily="2" charset="0"/>
                <a:ea typeface="AGSORRYNOTSORRY" panose="02000603000000000000" pitchFamily="2" charset="0"/>
              </a:rPr>
              <a:t>a</a:t>
            </a:r>
            <a:r>
              <a:rPr lang="en-US" sz="9600" dirty="0">
                <a:ln w="12700">
                  <a:solidFill>
                    <a:sysClr val="windowText" lastClr="000000"/>
                  </a:solidFill>
                </a:ln>
                <a:solidFill>
                  <a:srgbClr val="CC7CFF"/>
                </a:solidFill>
                <a:latin typeface="AGSORRYNOTSORRY" panose="02000603000000000000" pitchFamily="2" charset="0"/>
                <a:ea typeface="AGSORRYNOTSORRY" panose="02000603000000000000" pitchFamily="2" charset="0"/>
              </a:rPr>
              <a:t>t</a:t>
            </a:r>
            <a:r>
              <a:rPr lang="en-US" sz="9600" dirty="0">
                <a:ln w="12700">
                  <a:solidFill>
                    <a:sysClr val="windowText" lastClr="000000"/>
                  </a:solidFill>
                </a:ln>
                <a:solidFill>
                  <a:srgbClr val="FD62CD"/>
                </a:solidFill>
                <a:latin typeface="AGSORRYNOTSORRY" panose="02000603000000000000" pitchFamily="2" charset="0"/>
                <a:ea typeface="AGSORRYNOTSORRY" panose="02000603000000000000" pitchFamily="2" charset="0"/>
              </a:rPr>
              <a:t>e</a:t>
            </a:r>
            <a:r>
              <a:rPr lang="en-US" sz="9600" dirty="0">
                <a:ln w="12700">
                  <a:solidFill>
                    <a:sysClr val="windowText" lastClr="000000"/>
                  </a:solidFill>
                </a:ln>
                <a:solidFill>
                  <a:srgbClr val="FEA537"/>
                </a:solidFill>
                <a:latin typeface="AGSORRYNOTSORRY" panose="02000603000000000000" pitchFamily="2" charset="0"/>
                <a:ea typeface="AGSORRYNOTSORRY" panose="02000603000000000000" pitchFamily="2" charset="0"/>
              </a:rPr>
              <a:t>d</a:t>
            </a:r>
            <a:r>
              <a:rPr lang="en-US" sz="9600" dirty="0">
                <a:ln w="12700">
                  <a:solidFill>
                    <a:sysClr val="windowText" lastClr="000000"/>
                  </a:solidFill>
                </a:ln>
                <a:solidFill>
                  <a:srgbClr val="FD62CD"/>
                </a:solidFill>
                <a:latin typeface="AGSORRYNOTSORRY" panose="02000603000000000000" pitchFamily="2" charset="0"/>
                <a:ea typeface="AGSORRYNOTSORRY" panose="02000603000000000000" pitchFamily="2" charset="0"/>
              </a:rPr>
              <a:t> </a:t>
            </a:r>
            <a:r>
              <a:rPr lang="en-US" sz="9600" dirty="0">
                <a:ln w="12700">
                  <a:solidFill>
                    <a:sysClr val="windowText" lastClr="000000"/>
                  </a:solidFill>
                </a:ln>
                <a:solidFill>
                  <a:srgbClr val="FFE41B"/>
                </a:solidFill>
                <a:latin typeface="AGSORRYNOTSORRY" panose="02000603000000000000" pitchFamily="2" charset="0"/>
                <a:ea typeface="AGSORRYNOTSORRY" panose="02000603000000000000" pitchFamily="2" charset="0"/>
              </a:rPr>
              <a:t>s</a:t>
            </a:r>
            <a:r>
              <a:rPr lang="en-US" sz="9600" dirty="0">
                <a:ln w="12700">
                  <a:solidFill>
                    <a:sysClr val="windowText" lastClr="000000"/>
                  </a:solidFill>
                </a:ln>
                <a:solidFill>
                  <a:srgbClr val="A6FF1B"/>
                </a:solidFill>
                <a:latin typeface="AGSORRYNOTSORRY" panose="02000603000000000000" pitchFamily="2" charset="0"/>
                <a:ea typeface="AGSORRYNOTSORRY" panose="02000603000000000000" pitchFamily="2" charset="0"/>
              </a:rPr>
              <a:t>c</a:t>
            </a:r>
            <a:r>
              <a:rPr lang="en-US" sz="9600" dirty="0">
                <a:ln w="12700">
                  <a:solidFill>
                    <a:sysClr val="windowText" lastClr="000000"/>
                  </a:solidFill>
                </a:ln>
                <a:solidFill>
                  <a:srgbClr val="3CE7F3"/>
                </a:solidFill>
                <a:latin typeface="AGSORRYNOTSORRY" panose="02000603000000000000" pitchFamily="2" charset="0"/>
                <a:ea typeface="AGSORRYNOTSORRY" panose="02000603000000000000" pitchFamily="2" charset="0"/>
              </a:rPr>
              <a:t>a</a:t>
            </a:r>
            <a:r>
              <a:rPr lang="en-US" sz="9600" dirty="0">
                <a:ln w="12700">
                  <a:solidFill>
                    <a:sysClr val="windowText" lastClr="000000"/>
                  </a:solidFill>
                </a:ln>
                <a:solidFill>
                  <a:srgbClr val="CC7CFF"/>
                </a:solidFill>
                <a:latin typeface="AGSORRYNOTSORRY" panose="02000603000000000000" pitchFamily="2" charset="0"/>
                <a:ea typeface="AGSORRYNOTSORRY" panose="02000603000000000000" pitchFamily="2" charset="0"/>
              </a:rPr>
              <a:t>l</a:t>
            </a:r>
            <a:r>
              <a:rPr lang="en-US" sz="9600" dirty="0">
                <a:ln w="12700">
                  <a:solidFill>
                    <a:sysClr val="windowText" lastClr="000000"/>
                  </a:solidFill>
                </a:ln>
                <a:solidFill>
                  <a:srgbClr val="FD62CD"/>
                </a:solidFill>
                <a:latin typeface="AGSORRYNOTSORRY" panose="02000603000000000000" pitchFamily="2" charset="0"/>
                <a:ea typeface="AGSORRYNOTSORRY" panose="02000603000000000000" pitchFamily="2" charset="0"/>
              </a:rPr>
              <a:t>e</a:t>
            </a:r>
            <a:r>
              <a:rPr lang="en-US" sz="9600" dirty="0">
                <a:ln w="12700">
                  <a:solidFill>
                    <a:sysClr val="windowText" lastClr="000000"/>
                  </a:solidFill>
                </a:ln>
                <a:solidFill>
                  <a:srgbClr val="FEA537"/>
                </a:solidFill>
                <a:latin typeface="AGSORRYNOTSORRY" panose="02000603000000000000" pitchFamily="2" charset="0"/>
                <a:ea typeface="AGSORRYNOTSORRY" panose="02000603000000000000" pitchFamily="2" charset="0"/>
              </a:rPr>
              <a:t>s</a:t>
            </a:r>
            <a:endParaRPr lang="en-US" sz="9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3">
            <a:extLst>
              <a:ext uri="{FF2B5EF4-FFF2-40B4-BE49-F238E27FC236}">
                <a16:creationId xmlns:a16="http://schemas.microsoft.com/office/drawing/2014/main" id="{012C2C6B-1C5E-43D8-873B-ED4F262E0A2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55344" y="2086240"/>
            <a:ext cx="3096948" cy="2677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B68F7958-6825-4494-AA55-D666167EAC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2999" y="399079"/>
            <a:ext cx="6850063" cy="1209156"/>
          </a:xfrm>
        </p:spPr>
        <p:txBody>
          <a:bodyPr/>
          <a:lstStyle/>
          <a:p>
            <a:r>
              <a:rPr lang="en-GB" sz="3000" dirty="0"/>
              <a:t>What Is the Same and What Is Different about These Scales?</a:t>
            </a:r>
          </a:p>
        </p:txBody>
      </p:sp>
      <p:pic>
        <p:nvPicPr>
          <p:cNvPr id="3" name="Picture 1">
            <a:extLst>
              <a:ext uri="{FF2B5EF4-FFF2-40B4-BE49-F238E27FC236}">
                <a16:creationId xmlns:a16="http://schemas.microsoft.com/office/drawing/2014/main" id="{1C210ECB-2E42-45E9-87B6-63ED4F2473B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92066" y="2086240"/>
            <a:ext cx="3097307" cy="2677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2"/>
          <p:cNvSpPr/>
          <p:nvPr/>
        </p:nvSpPr>
        <p:spPr>
          <a:xfrm>
            <a:off x="0" y="0"/>
            <a:ext cx="9204474" cy="5735159"/>
          </a:xfrm>
          <a:prstGeom prst="rect">
            <a:avLst/>
          </a:prstGeom>
          <a:solidFill>
            <a:srgbClr val="3CE7F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12"/>
          <p:cNvSpPr/>
          <p:nvPr/>
        </p:nvSpPr>
        <p:spPr>
          <a:xfrm>
            <a:off x="296333" y="268112"/>
            <a:ext cx="8621890" cy="520700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12"/>
          <p:cNvSpPr/>
          <p:nvPr/>
        </p:nvSpPr>
        <p:spPr>
          <a:xfrm>
            <a:off x="4479667" y="2719001"/>
            <a:ext cx="184666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p12"/>
          <p:cNvSpPr txBox="1"/>
          <p:nvPr/>
        </p:nvSpPr>
        <p:spPr>
          <a:xfrm>
            <a:off x="500098" y="482819"/>
            <a:ext cx="4647452" cy="4708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dirty="0">
                <a:solidFill>
                  <a:srgbClr val="3CE7F3"/>
                </a:solidFill>
                <a:latin typeface="AGCanYouNotBold" panose="02000803000000000000" pitchFamily="2" charset="0"/>
                <a:ea typeface="AGCanYouNotBold" panose="02000803000000000000" pitchFamily="2" charset="0"/>
                <a:sym typeface="Arial"/>
              </a:rPr>
              <a:t>Guess and check what would these increments increase by?</a:t>
            </a:r>
            <a:endParaRPr sz="6000" dirty="0">
              <a:solidFill>
                <a:srgbClr val="3CE7F3"/>
              </a:solidFill>
              <a:latin typeface="AGCanYouNotBold" panose="02000803000000000000" pitchFamily="2" charset="0"/>
              <a:ea typeface="AGCanYouNotBold" panose="02000803000000000000" pitchFamily="2" charset="0"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7CE2BB2-E08F-912D-A103-1D3066E46B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5856" y="523240"/>
            <a:ext cx="933704" cy="466852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F9115A2-D9D9-9816-68A8-73907DB919BF}"/>
              </a:ext>
            </a:extLst>
          </p:cNvPr>
          <p:cNvSpPr txBox="1"/>
          <p:nvPr/>
        </p:nvSpPr>
        <p:spPr>
          <a:xfrm>
            <a:off x="5038606" y="1381760"/>
            <a:ext cx="2174240" cy="6197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781EA7B-71FE-FC49-0005-57B74FB7DB33}"/>
              </a:ext>
            </a:extLst>
          </p:cNvPr>
          <p:cNvSpPr txBox="1"/>
          <p:nvPr/>
        </p:nvSpPr>
        <p:spPr>
          <a:xfrm>
            <a:off x="5038606" y="3718560"/>
            <a:ext cx="2174240" cy="6197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E33E1DC-D2F3-7F4D-9214-DB54E33F506E}"/>
              </a:ext>
            </a:extLst>
          </p:cNvPr>
          <p:cNvSpPr txBox="1"/>
          <p:nvPr/>
        </p:nvSpPr>
        <p:spPr>
          <a:xfrm>
            <a:off x="4754880" y="523240"/>
            <a:ext cx="27747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How many grams are the arrows pointing too?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3260BFA-DEB8-88A2-1797-CF8B7DD5E111}"/>
              </a:ext>
            </a:extLst>
          </p:cNvPr>
          <p:cNvCxnSpPr/>
          <p:nvPr/>
        </p:nvCxnSpPr>
        <p:spPr>
          <a:xfrm>
            <a:off x="7212846" y="1691640"/>
            <a:ext cx="73227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894983F-6430-7A85-2334-2599C975C34A}"/>
              </a:ext>
            </a:extLst>
          </p:cNvPr>
          <p:cNvCxnSpPr/>
          <p:nvPr/>
        </p:nvCxnSpPr>
        <p:spPr>
          <a:xfrm>
            <a:off x="7355840" y="3911600"/>
            <a:ext cx="599440" cy="9245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56588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4"/>
          <p:cNvSpPr/>
          <p:nvPr/>
        </p:nvSpPr>
        <p:spPr>
          <a:xfrm>
            <a:off x="296333" y="268112"/>
            <a:ext cx="8621890" cy="520700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494CD72-C818-649F-3344-2ADB1DF2BB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552" y="0"/>
            <a:ext cx="8722895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9231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5"/>
          <p:cNvSpPr/>
          <p:nvPr/>
        </p:nvSpPr>
        <p:spPr>
          <a:xfrm>
            <a:off x="0" y="0"/>
            <a:ext cx="9204474" cy="5735159"/>
          </a:xfrm>
          <a:prstGeom prst="rect">
            <a:avLst/>
          </a:prstGeom>
          <a:solidFill>
            <a:srgbClr val="A6FF1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5"/>
          <p:cNvSpPr/>
          <p:nvPr/>
        </p:nvSpPr>
        <p:spPr>
          <a:xfrm>
            <a:off x="291292" y="295860"/>
            <a:ext cx="8621890" cy="520700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5" name="Google Shape;135;p5" descr="Screen Shot 2019-02-20 at 9.01.26 pm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95209" y="1926640"/>
            <a:ext cx="3204916" cy="972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5" descr="Screen Shot 2019-02-20 at 9.01.34 pm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95209" y="3604028"/>
            <a:ext cx="3204916" cy="976389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5"/>
          <p:cNvSpPr txBox="1"/>
          <p:nvPr/>
        </p:nvSpPr>
        <p:spPr>
          <a:xfrm>
            <a:off x="4088511" y="1926640"/>
            <a:ext cx="4764197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600" dirty="0">
                <a:solidFill>
                  <a:schemeClr val="tx1"/>
                </a:solidFill>
                <a:latin typeface="Annai MN" pitchFamily="2" charset="77"/>
                <a:ea typeface="Annai MN" pitchFamily="2" charset="77"/>
                <a:cs typeface="Annai MN" pitchFamily="2" charset="77"/>
              </a:rPr>
              <a:t>T</a:t>
            </a:r>
            <a:r>
              <a:rPr lang="en-AU" sz="1600" b="0" i="0" dirty="0">
                <a:solidFill>
                  <a:schemeClr val="tx1"/>
                </a:solidFill>
                <a:effectLst/>
                <a:latin typeface="Annai MN" pitchFamily="2" charset="77"/>
                <a:ea typeface="Annai MN" pitchFamily="2" charset="77"/>
                <a:cs typeface="Annai MN" pitchFamily="2" charset="77"/>
              </a:rPr>
              <a:t>o read and write measurements of length, mass, capacity and temperature shown on graduated scales.</a:t>
            </a:r>
            <a:endParaRPr lang="en-AU" sz="1600" i="1" dirty="0">
              <a:solidFill>
                <a:schemeClr val="tx1"/>
              </a:solidFill>
              <a:latin typeface="Annai MN" pitchFamily="2" charset="77"/>
              <a:ea typeface="Annai MN" pitchFamily="2" charset="77"/>
              <a:cs typeface="Annai MN" pitchFamily="2" charset="77"/>
              <a:sym typeface="Calibri"/>
            </a:endParaRPr>
          </a:p>
        </p:txBody>
      </p:sp>
      <p:sp>
        <p:nvSpPr>
          <p:cNvPr id="138" name="Google Shape;138;p5"/>
          <p:cNvSpPr txBox="1"/>
          <p:nvPr/>
        </p:nvSpPr>
        <p:spPr>
          <a:xfrm>
            <a:off x="4068132" y="3592456"/>
            <a:ext cx="4662146" cy="15080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Identifying and writing an accurate measurement when reading graduated scales.</a:t>
            </a:r>
            <a:endParaRPr lang="en-GB" sz="2000" dirty="0"/>
          </a:p>
          <a:p>
            <a: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</a:pPr>
            <a:endParaRPr sz="3200" dirty="0">
              <a:solidFill>
                <a:schemeClr val="dk1"/>
              </a:solidFill>
              <a:latin typeface="AGCanYouNotBold" panose="02000803000000000000" pitchFamily="2" charset="0"/>
              <a:ea typeface="AGCanYouNotBold" panose="02000803000000000000" pitchFamily="2" charset="0"/>
              <a:sym typeface="Arial"/>
            </a:endParaRPr>
          </a:p>
        </p:txBody>
      </p:sp>
      <p:sp>
        <p:nvSpPr>
          <p:cNvPr id="9" name="Google Shape;91;p1">
            <a:extLst>
              <a:ext uri="{FF2B5EF4-FFF2-40B4-BE49-F238E27FC236}">
                <a16:creationId xmlns:a16="http://schemas.microsoft.com/office/drawing/2014/main" id="{CC9BA0B5-601F-DC8F-8D62-8C949021DF70}"/>
              </a:ext>
            </a:extLst>
          </p:cNvPr>
          <p:cNvSpPr txBox="1"/>
          <p:nvPr/>
        </p:nvSpPr>
        <p:spPr>
          <a:xfrm>
            <a:off x="-1239520" y="664964"/>
            <a:ext cx="11927839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500" dirty="0">
                <a:ln w="12700">
                  <a:solidFill>
                    <a:sysClr val="windowText" lastClr="000000"/>
                  </a:solidFill>
                </a:ln>
                <a:solidFill>
                  <a:srgbClr val="00FA00"/>
                </a:solidFill>
                <a:latin typeface="AGSORRYNOTSORRY" panose="02000603000000000000" pitchFamily="2" charset="0"/>
                <a:ea typeface="AGSORRYNOTSORRY" panose="02000603000000000000" pitchFamily="2" charset="0"/>
              </a:rPr>
              <a:t>Graduated scales</a:t>
            </a:r>
            <a:endParaRPr lang="en-US" sz="5500" dirty="0">
              <a:solidFill>
                <a:srgbClr val="00FA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"/>
          <p:cNvSpPr/>
          <p:nvPr/>
        </p:nvSpPr>
        <p:spPr>
          <a:xfrm>
            <a:off x="0" y="0"/>
            <a:ext cx="9204474" cy="5735159"/>
          </a:xfrm>
          <a:prstGeom prst="rect">
            <a:avLst/>
          </a:prstGeom>
          <a:solidFill>
            <a:srgbClr val="FD62C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2"/>
          <p:cNvSpPr/>
          <p:nvPr/>
        </p:nvSpPr>
        <p:spPr>
          <a:xfrm>
            <a:off x="261055" y="339232"/>
            <a:ext cx="8621890" cy="520700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2"/>
          <p:cNvSpPr txBox="1"/>
          <p:nvPr/>
        </p:nvSpPr>
        <p:spPr>
          <a:xfrm>
            <a:off x="781050" y="412908"/>
            <a:ext cx="7886700" cy="1104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300" tIns="35650" rIns="71300" bIns="35650" anchor="b" anchorCtr="0">
            <a:normAutofit fontScale="77500" lnSpcReduction="20000"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EA537"/>
              </a:buClr>
              <a:buSzPts val="6600"/>
              <a:buFont typeface="Arial"/>
              <a:buNone/>
            </a:pPr>
            <a:r>
              <a:rPr lang="en-US" sz="6600" b="1" i="0" u="none" strike="noStrike" cap="none" dirty="0">
                <a:solidFill>
                  <a:srgbClr val="FEA537"/>
                </a:solidFill>
                <a:latin typeface="AGSORRYNOTSORRY" panose="02000603000000000000" pitchFamily="2" charset="0"/>
                <a:ea typeface="AGSORRYNOTSORRY" panose="02000603000000000000" pitchFamily="2" charset="0"/>
                <a:sym typeface="Arial"/>
              </a:rPr>
              <a:t>Fact family warm up</a:t>
            </a:r>
            <a:endParaRPr sz="6600" b="1" i="0" u="none" strike="noStrike" cap="none" dirty="0">
              <a:solidFill>
                <a:srgbClr val="FEA537"/>
              </a:solidFill>
              <a:latin typeface="AGSORRYNOTSORRY" panose="02000603000000000000" pitchFamily="2" charset="0"/>
              <a:ea typeface="AGSORRYNOTSORRY" panose="02000603000000000000" pitchFamily="2" charset="0"/>
              <a:sym typeface="Arial"/>
            </a:endParaRPr>
          </a:p>
        </p:txBody>
      </p:sp>
      <p:pic>
        <p:nvPicPr>
          <p:cNvPr id="104" name="Google Shape;104;p2" descr="Scrappy School Stuff  Pencil Purpl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0478882">
            <a:off x="50812" y="2142958"/>
            <a:ext cx="1101478" cy="3548566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37;p5">
            <a:extLst>
              <a:ext uri="{FF2B5EF4-FFF2-40B4-BE49-F238E27FC236}">
                <a16:creationId xmlns:a16="http://schemas.microsoft.com/office/drawing/2014/main" id="{C313118C-0A8F-51B4-92AA-5551A8B8BC26}"/>
              </a:ext>
            </a:extLst>
          </p:cNvPr>
          <p:cNvSpPr txBox="1"/>
          <p:nvPr/>
        </p:nvSpPr>
        <p:spPr>
          <a:xfrm>
            <a:off x="3396217" y="1462789"/>
            <a:ext cx="4764197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600" dirty="0">
                <a:solidFill>
                  <a:schemeClr val="tx1"/>
                </a:solidFill>
                <a:latin typeface="Annai MN" pitchFamily="2" charset="77"/>
                <a:ea typeface="Annai MN" pitchFamily="2" charset="77"/>
                <a:cs typeface="Annai MN" pitchFamily="2" charset="77"/>
              </a:rPr>
              <a:t>With your whiteboards</a:t>
            </a:r>
            <a:endParaRPr lang="en-AU" sz="1600" i="1" dirty="0">
              <a:solidFill>
                <a:schemeClr val="tx1"/>
              </a:solidFill>
              <a:latin typeface="Annai MN" pitchFamily="2" charset="77"/>
              <a:ea typeface="Annai MN" pitchFamily="2" charset="77"/>
              <a:cs typeface="Annai MN" pitchFamily="2" charset="77"/>
              <a:sym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273C99B-BA3E-D24A-0C94-43ABF124B3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6576" y="3005597"/>
            <a:ext cx="2491740" cy="2249300"/>
          </a:xfrm>
          <a:prstGeom prst="rect">
            <a:avLst/>
          </a:prstGeom>
        </p:spPr>
      </p:pic>
      <p:sp>
        <p:nvSpPr>
          <p:cNvPr id="6" name="Triangle 5">
            <a:extLst>
              <a:ext uri="{FF2B5EF4-FFF2-40B4-BE49-F238E27FC236}">
                <a16:creationId xmlns:a16="http://schemas.microsoft.com/office/drawing/2014/main" id="{018BFE5A-4506-4556-20DE-EA3AB60F598C}"/>
              </a:ext>
            </a:extLst>
          </p:cNvPr>
          <p:cNvSpPr/>
          <p:nvPr/>
        </p:nvSpPr>
        <p:spPr>
          <a:xfrm>
            <a:off x="3226424" y="1755434"/>
            <a:ext cx="2793376" cy="1292467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FE8C2FD-7283-1305-51DE-EBCC4A6C7E88}"/>
              </a:ext>
            </a:extLst>
          </p:cNvPr>
          <p:cNvSpPr/>
          <p:nvPr/>
        </p:nvSpPr>
        <p:spPr>
          <a:xfrm>
            <a:off x="3764705" y="2468913"/>
            <a:ext cx="558800" cy="558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5DBE8548-3C39-1C42-AD5B-FBA5EC012BFF}"/>
              </a:ext>
            </a:extLst>
          </p:cNvPr>
          <p:cNvSpPr/>
          <p:nvPr/>
        </p:nvSpPr>
        <p:spPr>
          <a:xfrm>
            <a:off x="4343712" y="1910113"/>
            <a:ext cx="558800" cy="558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B0D12DD4-E141-73E2-365E-3C6C0E5282CA}"/>
              </a:ext>
            </a:extLst>
          </p:cNvPr>
          <p:cNvSpPr/>
          <p:nvPr/>
        </p:nvSpPr>
        <p:spPr>
          <a:xfrm>
            <a:off x="4861786" y="2468913"/>
            <a:ext cx="558800" cy="558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EE2B38D-3DC5-074B-ECA7-E8EA0E1F1652}"/>
              </a:ext>
            </a:extLst>
          </p:cNvPr>
          <p:cNvSpPr txBox="1"/>
          <p:nvPr/>
        </p:nvSpPr>
        <p:spPr>
          <a:xfrm>
            <a:off x="3860800" y="2600960"/>
            <a:ext cx="3657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7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ACAD0B2-0715-E222-CBD1-FC22DD16CBCA}"/>
              </a:ext>
            </a:extLst>
          </p:cNvPr>
          <p:cNvSpPr txBox="1"/>
          <p:nvPr/>
        </p:nvSpPr>
        <p:spPr>
          <a:xfrm>
            <a:off x="4435786" y="2022455"/>
            <a:ext cx="426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21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6599B02-322C-EA57-4E78-248599A3855E}"/>
              </a:ext>
            </a:extLst>
          </p:cNvPr>
          <p:cNvSpPr txBox="1"/>
          <p:nvPr/>
        </p:nvSpPr>
        <p:spPr>
          <a:xfrm>
            <a:off x="5022640" y="2594424"/>
            <a:ext cx="3657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"/>
          <p:cNvSpPr/>
          <p:nvPr/>
        </p:nvSpPr>
        <p:spPr>
          <a:xfrm>
            <a:off x="0" y="0"/>
            <a:ext cx="9204474" cy="5735159"/>
          </a:xfrm>
          <a:prstGeom prst="rect">
            <a:avLst/>
          </a:prstGeom>
          <a:solidFill>
            <a:srgbClr val="FEA53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3"/>
          <p:cNvSpPr/>
          <p:nvPr/>
        </p:nvSpPr>
        <p:spPr>
          <a:xfrm>
            <a:off x="296333" y="268112"/>
            <a:ext cx="8621890" cy="520700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3"/>
          <p:cNvSpPr txBox="1"/>
          <p:nvPr/>
        </p:nvSpPr>
        <p:spPr>
          <a:xfrm>
            <a:off x="628650" y="527010"/>
            <a:ext cx="7886700" cy="1104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300" tIns="35650" rIns="71300" bIns="35650" anchor="b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E41B"/>
              </a:buClr>
              <a:buSzPts val="6600"/>
              <a:buFont typeface="Arial"/>
              <a:buNone/>
            </a:pPr>
            <a:r>
              <a:rPr lang="en-US" sz="6600" b="1" dirty="0">
                <a:solidFill>
                  <a:srgbClr val="FFE41B"/>
                </a:solidFill>
                <a:latin typeface="AGSORRYNOTSORRY" panose="02000603000000000000" pitchFamily="2" charset="0"/>
                <a:ea typeface="AGSORRYNOTSORRY" panose="02000603000000000000" pitchFamily="2" charset="0"/>
                <a:sym typeface="Arial"/>
              </a:rPr>
              <a:t>Vocabulary</a:t>
            </a:r>
            <a:endParaRPr sz="6600" b="1" dirty="0">
              <a:solidFill>
                <a:srgbClr val="FFE41B"/>
              </a:solidFill>
              <a:latin typeface="AGSORRYNOTSORRY" panose="02000603000000000000" pitchFamily="2" charset="0"/>
              <a:ea typeface="AGSORRYNOTSORRY" panose="02000603000000000000" pitchFamily="2" charset="0"/>
              <a:sym typeface="Arial"/>
            </a:endParaRPr>
          </a:p>
        </p:txBody>
      </p:sp>
      <p:pic>
        <p:nvPicPr>
          <p:cNvPr id="116" name="Google Shape;116;p3" descr="Scrappy School Stuff  Pencil Pink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0497422">
            <a:off x="49369" y="2146589"/>
            <a:ext cx="1101478" cy="3548566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122;p4">
            <a:extLst>
              <a:ext uri="{FF2B5EF4-FFF2-40B4-BE49-F238E27FC236}">
                <a16:creationId xmlns:a16="http://schemas.microsoft.com/office/drawing/2014/main" id="{7F03CB50-DF50-D9F6-99B1-2E3105F5F02F}"/>
              </a:ext>
            </a:extLst>
          </p:cNvPr>
          <p:cNvSpPr txBox="1"/>
          <p:nvPr/>
        </p:nvSpPr>
        <p:spPr>
          <a:xfrm>
            <a:off x="1861827" y="2523387"/>
            <a:ext cx="4799681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 b="1" dirty="0">
                <a:solidFill>
                  <a:srgbClr val="92D050"/>
                </a:solidFill>
                <a:latin typeface="Radley"/>
                <a:ea typeface="Radley"/>
                <a:cs typeface="Radley"/>
                <a:sym typeface="Radley"/>
              </a:rPr>
              <a:t>divide</a:t>
            </a:r>
            <a:endParaRPr dirty="0"/>
          </a:p>
        </p:txBody>
      </p:sp>
      <p:sp>
        <p:nvSpPr>
          <p:cNvPr id="10" name="Google Shape;128;p4">
            <a:extLst>
              <a:ext uri="{FF2B5EF4-FFF2-40B4-BE49-F238E27FC236}">
                <a16:creationId xmlns:a16="http://schemas.microsoft.com/office/drawing/2014/main" id="{6C000FC2-930D-86FA-347A-5EB274D72CC5}"/>
              </a:ext>
            </a:extLst>
          </p:cNvPr>
          <p:cNvSpPr txBox="1"/>
          <p:nvPr/>
        </p:nvSpPr>
        <p:spPr>
          <a:xfrm>
            <a:off x="3303223" y="3560718"/>
            <a:ext cx="3130627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 b="1" dirty="0">
                <a:solidFill>
                  <a:srgbClr val="FF0000"/>
                </a:solidFill>
                <a:latin typeface="Radley"/>
                <a:ea typeface="Radley"/>
                <a:cs typeface="Radley"/>
                <a:sym typeface="Radley"/>
              </a:rPr>
              <a:t>graduations</a:t>
            </a:r>
            <a:endParaRPr dirty="0"/>
          </a:p>
        </p:txBody>
      </p:sp>
      <p:sp>
        <p:nvSpPr>
          <p:cNvPr id="11" name="Google Shape;126;p4">
            <a:extLst>
              <a:ext uri="{FF2B5EF4-FFF2-40B4-BE49-F238E27FC236}">
                <a16:creationId xmlns:a16="http://schemas.microsoft.com/office/drawing/2014/main" id="{08A23D1D-855D-49D4-8179-7FBA9FAA42FD}"/>
              </a:ext>
            </a:extLst>
          </p:cNvPr>
          <p:cNvSpPr txBox="1"/>
          <p:nvPr/>
        </p:nvSpPr>
        <p:spPr>
          <a:xfrm>
            <a:off x="5981356" y="2503389"/>
            <a:ext cx="271015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 b="1" dirty="0">
                <a:solidFill>
                  <a:srgbClr val="7030A0"/>
                </a:solidFill>
                <a:latin typeface="Radley"/>
                <a:ea typeface="Radley"/>
                <a:cs typeface="Radley"/>
                <a:sym typeface="Radley"/>
              </a:rPr>
              <a:t>value</a:t>
            </a:r>
            <a:endParaRPr dirty="0"/>
          </a:p>
        </p:txBody>
      </p:sp>
      <p:sp>
        <p:nvSpPr>
          <p:cNvPr id="16" name="Google Shape;203;p12">
            <a:extLst>
              <a:ext uri="{FF2B5EF4-FFF2-40B4-BE49-F238E27FC236}">
                <a16:creationId xmlns:a16="http://schemas.microsoft.com/office/drawing/2014/main" id="{CA748D81-3DB7-5FFC-F52B-460F9AFA4B84}"/>
              </a:ext>
            </a:extLst>
          </p:cNvPr>
          <p:cNvSpPr txBox="1"/>
          <p:nvPr/>
        </p:nvSpPr>
        <p:spPr>
          <a:xfrm>
            <a:off x="2014359" y="2029946"/>
            <a:ext cx="5322072" cy="861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 dirty="0">
                <a:solidFill>
                  <a:srgbClr val="3CE7F3"/>
                </a:solidFill>
                <a:latin typeface="AGCanYouNotBold" panose="02000803000000000000" pitchFamily="2" charset="0"/>
                <a:ea typeface="AGCanYouNotBold" panose="02000803000000000000" pitchFamily="2" charset="0"/>
              </a:rPr>
              <a:t>s</a:t>
            </a:r>
            <a:r>
              <a:rPr lang="en-US" sz="5000" dirty="0">
                <a:solidFill>
                  <a:srgbClr val="3CE7F3"/>
                </a:solidFill>
                <a:latin typeface="AGCanYouNotBold" panose="02000803000000000000" pitchFamily="2" charset="0"/>
                <a:ea typeface="AGCanYouNotBold" panose="02000803000000000000" pitchFamily="2" charset="0"/>
                <a:sym typeface="Arial"/>
              </a:rPr>
              <a:t>cales</a:t>
            </a:r>
            <a:endParaRPr sz="5000" dirty="0">
              <a:solidFill>
                <a:srgbClr val="3CE7F3"/>
              </a:solidFill>
              <a:latin typeface="AGCanYouNotBold" panose="02000803000000000000" pitchFamily="2" charset="0"/>
              <a:ea typeface="AGCanYouNotBold" panose="02000803000000000000" pitchFamily="2" charset="0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4"/>
          <p:cNvSpPr/>
          <p:nvPr/>
        </p:nvSpPr>
        <p:spPr>
          <a:xfrm>
            <a:off x="0" y="0"/>
            <a:ext cx="9204474" cy="5735159"/>
          </a:xfrm>
          <a:prstGeom prst="rect">
            <a:avLst/>
          </a:prstGeom>
          <a:solidFill>
            <a:srgbClr val="FFE41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4"/>
          <p:cNvSpPr/>
          <p:nvPr/>
        </p:nvSpPr>
        <p:spPr>
          <a:xfrm>
            <a:off x="296333" y="268112"/>
            <a:ext cx="8621890" cy="520700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4"/>
          <p:cNvSpPr txBox="1"/>
          <p:nvPr/>
        </p:nvSpPr>
        <p:spPr>
          <a:xfrm>
            <a:off x="628650" y="480816"/>
            <a:ext cx="7886700" cy="13999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300" tIns="35650" rIns="71300" bIns="35650" anchor="b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D62C9"/>
              </a:buClr>
              <a:buSzPts val="6600"/>
              <a:buFont typeface="Arial"/>
              <a:buNone/>
            </a:pPr>
            <a:r>
              <a:rPr lang="en-US" sz="6600" b="1" dirty="0">
                <a:solidFill>
                  <a:srgbClr val="FD62C9"/>
                </a:solidFill>
                <a:latin typeface="AGSORRYNOTSORRY" panose="02000603000000000000" pitchFamily="2" charset="0"/>
                <a:ea typeface="AGSORRYNOTSORRY" panose="02000603000000000000" pitchFamily="2" charset="0"/>
                <a:sym typeface="Arial"/>
              </a:rPr>
              <a:t>A graduation</a:t>
            </a:r>
            <a:endParaRPr sz="6600" b="1" dirty="0">
              <a:solidFill>
                <a:srgbClr val="FD62C9"/>
              </a:solidFill>
              <a:latin typeface="AGSORRYNOTSORRY" panose="02000603000000000000" pitchFamily="2" charset="0"/>
              <a:ea typeface="AGSORRYNOTSORRY" panose="02000603000000000000" pitchFamily="2" charset="0"/>
              <a:sym typeface="Arial"/>
            </a:endParaRPr>
          </a:p>
        </p:txBody>
      </p:sp>
      <p:sp>
        <p:nvSpPr>
          <p:cNvPr id="126" name="Google Shape;126;p4"/>
          <p:cNvSpPr txBox="1"/>
          <p:nvPr/>
        </p:nvSpPr>
        <p:spPr>
          <a:xfrm>
            <a:off x="830087" y="1880739"/>
            <a:ext cx="7886700" cy="3457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300" tIns="35650" rIns="71300" bIns="35650" anchor="t" anchorCtr="0">
            <a:normAutofit lnSpcReduction="10000"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AU" sz="8800" b="0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AU" sz="4000" b="0" i="0" dirty="0">
                <a:solidFill>
                  <a:srgbClr val="4D5156"/>
                </a:solidFill>
                <a:effectLst/>
                <a:latin typeface="Annai MN" pitchFamily="2" charset="77"/>
                <a:ea typeface="Annai MN" pitchFamily="2" charset="77"/>
                <a:cs typeface="Annai MN" pitchFamily="2" charset="77"/>
              </a:rPr>
              <a:t>A graduation is a marking used to indicate points on a visual scale, which can be present on a container, a measuring device.</a:t>
            </a:r>
            <a:endParaRPr sz="4000" dirty="0">
              <a:solidFill>
                <a:srgbClr val="000000"/>
              </a:solidFill>
              <a:latin typeface="Annai MN" pitchFamily="2" charset="77"/>
              <a:ea typeface="Annai MN" pitchFamily="2" charset="77"/>
              <a:cs typeface="Annai MN" pitchFamily="2" charset="77"/>
              <a:sym typeface="Arial"/>
            </a:endParaRPr>
          </a:p>
        </p:txBody>
      </p:sp>
      <p:pic>
        <p:nvPicPr>
          <p:cNvPr id="127" name="Google Shape;127;p4" descr="Scrappy School Stuff  Pencil Oran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0524455">
            <a:off x="49369" y="2143184"/>
            <a:ext cx="1101478" cy="35485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2"/>
          <p:cNvSpPr/>
          <p:nvPr/>
        </p:nvSpPr>
        <p:spPr>
          <a:xfrm>
            <a:off x="0" y="0"/>
            <a:ext cx="9204474" cy="5735159"/>
          </a:xfrm>
          <a:prstGeom prst="rect">
            <a:avLst/>
          </a:prstGeom>
          <a:solidFill>
            <a:srgbClr val="3CE7F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12"/>
          <p:cNvSpPr/>
          <p:nvPr/>
        </p:nvSpPr>
        <p:spPr>
          <a:xfrm>
            <a:off x="296333" y="268112"/>
            <a:ext cx="8621890" cy="520700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12"/>
          <p:cNvSpPr/>
          <p:nvPr/>
        </p:nvSpPr>
        <p:spPr>
          <a:xfrm>
            <a:off x="4479667" y="2719001"/>
            <a:ext cx="184666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p12"/>
          <p:cNvSpPr txBox="1"/>
          <p:nvPr/>
        </p:nvSpPr>
        <p:spPr>
          <a:xfrm>
            <a:off x="971550" y="780049"/>
            <a:ext cx="7481677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dirty="0">
                <a:solidFill>
                  <a:srgbClr val="3CE7F3"/>
                </a:solidFill>
                <a:latin typeface="AGCanYouNotBold" panose="02000803000000000000" pitchFamily="2" charset="0"/>
                <a:ea typeface="AGCanYouNotBold" panose="02000803000000000000" pitchFamily="2" charset="0"/>
                <a:sym typeface="Arial"/>
              </a:rPr>
              <a:t>Where would you see scales?</a:t>
            </a:r>
            <a:endParaRPr sz="6000" dirty="0">
              <a:solidFill>
                <a:srgbClr val="3CE7F3"/>
              </a:solidFill>
              <a:latin typeface="AGCanYouNotBold" panose="02000803000000000000" pitchFamily="2" charset="0"/>
              <a:ea typeface="AGCanYouNotBold" panose="02000803000000000000" pitchFamily="2" charset="0"/>
              <a:sym typeface="Arial"/>
            </a:endParaRPr>
          </a:p>
        </p:txBody>
      </p:sp>
      <p:pic>
        <p:nvPicPr>
          <p:cNvPr id="8" name="Picture 7" descr="A picture containing object, clock&#10;&#10;Description automatically generated">
            <a:extLst>
              <a:ext uri="{FF2B5EF4-FFF2-40B4-BE49-F238E27FC236}">
                <a16:creationId xmlns:a16="http://schemas.microsoft.com/office/drawing/2014/main" id="{AAABC773-AB01-A809-81F3-DE2580725DE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19001" y="2638273"/>
            <a:ext cx="3436221" cy="2562114"/>
          </a:xfrm>
          <a:prstGeom prst="rect">
            <a:avLst/>
          </a:prstGeom>
        </p:spPr>
      </p:pic>
      <p:pic>
        <p:nvPicPr>
          <p:cNvPr id="9" name="Picture 8" descr="A picture containing sitting, front, clock, table&#10;&#10;Description automatically generated">
            <a:extLst>
              <a:ext uri="{FF2B5EF4-FFF2-40B4-BE49-F238E27FC236}">
                <a16:creationId xmlns:a16="http://schemas.microsoft.com/office/drawing/2014/main" id="{46A99D9C-B91F-1E15-C194-AC41BCD309E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336" y="2638273"/>
            <a:ext cx="2405443" cy="25621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19"/>
          <p:cNvSpPr/>
          <p:nvPr/>
        </p:nvSpPr>
        <p:spPr>
          <a:xfrm>
            <a:off x="0" y="0"/>
            <a:ext cx="9204474" cy="5735159"/>
          </a:xfrm>
          <a:prstGeom prst="rect">
            <a:avLst/>
          </a:prstGeom>
          <a:solidFill>
            <a:srgbClr val="CC7C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5" name="Google Shape;295;p19"/>
          <p:cNvSpPr/>
          <p:nvPr/>
        </p:nvSpPr>
        <p:spPr>
          <a:xfrm>
            <a:off x="296385" y="264079"/>
            <a:ext cx="8621890" cy="520700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AU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6" name="Google Shape;296;p19"/>
          <p:cNvSpPr/>
          <p:nvPr/>
        </p:nvSpPr>
        <p:spPr>
          <a:xfrm>
            <a:off x="4479667" y="2719001"/>
            <a:ext cx="184666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CAB214-A590-66C1-19AF-C9FDAAED7D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2920" y="338723"/>
            <a:ext cx="6893493" cy="5037553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80F37BC1-AB9B-49A7-8399-0AE116A871D9}"/>
              </a:ext>
            </a:extLst>
          </p:cNvPr>
          <p:cNvSpPr/>
          <p:nvPr/>
        </p:nvSpPr>
        <p:spPr>
          <a:xfrm>
            <a:off x="1391709" y="2091532"/>
            <a:ext cx="6360583" cy="1514740"/>
          </a:xfrm>
          <a:prstGeom prst="roundRect">
            <a:avLst>
              <a:gd name="adj" fmla="val 6074"/>
            </a:avLst>
          </a:prstGeom>
          <a:solidFill>
            <a:srgbClr val="458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333"/>
          </a:p>
        </p:txBody>
      </p:sp>
      <p:sp>
        <p:nvSpPr>
          <p:cNvPr id="12292" name="TextBox 10">
            <a:extLst>
              <a:ext uri="{FF2B5EF4-FFF2-40B4-BE49-F238E27FC236}">
                <a16:creationId xmlns:a16="http://schemas.microsoft.com/office/drawing/2014/main" id="{F76E1D18-27ED-4D67-A632-6AF50F4F8A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4782" y="2247636"/>
            <a:ext cx="3566583" cy="990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167" dirty="0">
                <a:solidFill>
                  <a:schemeClr val="bg1"/>
                </a:solidFill>
                <a:latin typeface="Twinkl" pitchFamily="2" charset="0"/>
              </a:rPr>
              <a:t>Find zero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1167" dirty="0">
              <a:solidFill>
                <a:schemeClr val="bg1"/>
              </a:solidFill>
              <a:latin typeface="Twinkl" pitchFamily="2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167" dirty="0">
                <a:solidFill>
                  <a:schemeClr val="bg1"/>
                </a:solidFill>
                <a:latin typeface="Twinkl" pitchFamily="2" charset="0"/>
              </a:rPr>
              <a:t>Look at the numbers 			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167" dirty="0">
                <a:solidFill>
                  <a:schemeClr val="bg1"/>
                </a:solidFill>
                <a:latin typeface="Twinkl" pitchFamily="2" charset="0"/>
              </a:rPr>
              <a:t>Do the numbers go up in ones?</a:t>
            </a:r>
          </a:p>
        </p:txBody>
      </p:sp>
      <p:sp>
        <p:nvSpPr>
          <p:cNvPr id="12293" name="TextBox 9">
            <a:extLst>
              <a:ext uri="{FF2B5EF4-FFF2-40B4-BE49-F238E27FC236}">
                <a16:creationId xmlns:a16="http://schemas.microsoft.com/office/drawing/2014/main" id="{7CE2F21D-A11B-4EC2-8F4A-722F4ADA5C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1282" y="4196292"/>
            <a:ext cx="6414823" cy="271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167" dirty="0">
                <a:solidFill>
                  <a:schemeClr val="tx1"/>
                </a:solidFill>
                <a:latin typeface="Twinkl" pitchFamily="2" charset="0"/>
              </a:rPr>
              <a:t>This one is straightforward because all the lines are numbered.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A94045D-48A6-452D-B3ED-9EEDC63D945C}"/>
              </a:ext>
            </a:extLst>
          </p:cNvPr>
          <p:cNvGrpSpPr/>
          <p:nvPr/>
        </p:nvGrpSpPr>
        <p:grpSpPr>
          <a:xfrm>
            <a:off x="1640417" y="1399646"/>
            <a:ext cx="2324365" cy="2696104"/>
            <a:chOff x="1054100" y="1679575"/>
            <a:chExt cx="2789238" cy="3235325"/>
          </a:xfrm>
        </p:grpSpPr>
        <p:pic>
          <p:nvPicPr>
            <p:cNvPr id="12294" name="Picture 2">
              <a:extLst>
                <a:ext uri="{FF2B5EF4-FFF2-40B4-BE49-F238E27FC236}">
                  <a16:creationId xmlns:a16="http://schemas.microsoft.com/office/drawing/2014/main" id="{1A15D9C5-4848-405F-A585-C4EFBB6E71C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4100" y="1679575"/>
              <a:ext cx="2789238" cy="3235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295" name="TextBox 11">
              <a:extLst>
                <a:ext uri="{FF2B5EF4-FFF2-40B4-BE49-F238E27FC236}">
                  <a16:creationId xmlns:a16="http://schemas.microsoft.com/office/drawing/2014/main" id="{67DEB40F-54E6-46C4-AF7D-3A9DECD5158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06242" y="2352675"/>
              <a:ext cx="306388" cy="18786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>
                <a:lnSpc>
                  <a:spcPct val="150000"/>
                </a:lnSpc>
                <a:spcBef>
                  <a:spcPts val="250"/>
                </a:spcBef>
                <a:buNone/>
                <a:defRPr/>
              </a:pPr>
              <a:r>
                <a:rPr lang="en-GB" altLang="en-US" sz="1167" b="1" dirty="0">
                  <a:ln>
                    <a:solidFill>
                      <a:schemeClr val="tx1"/>
                    </a:solidFill>
                  </a:ln>
                  <a:solidFill>
                    <a:srgbClr val="FFFFFF"/>
                  </a:solidFill>
                  <a:latin typeface="Twinkl" pitchFamily="2" charset="0"/>
                </a:rPr>
                <a:t>5</a:t>
              </a:r>
            </a:p>
            <a:p>
              <a:pPr>
                <a:lnSpc>
                  <a:spcPct val="150000"/>
                </a:lnSpc>
                <a:spcBef>
                  <a:spcPts val="250"/>
                </a:spcBef>
                <a:buNone/>
                <a:defRPr/>
              </a:pPr>
              <a:r>
                <a:rPr lang="en-GB" altLang="en-US" sz="1167" b="1" dirty="0">
                  <a:ln>
                    <a:solidFill>
                      <a:schemeClr val="tx1"/>
                    </a:solidFill>
                  </a:ln>
                  <a:solidFill>
                    <a:srgbClr val="FFFFFF"/>
                  </a:solidFill>
                  <a:latin typeface="Twinkl" pitchFamily="2" charset="0"/>
                </a:rPr>
                <a:t>4</a:t>
              </a:r>
            </a:p>
            <a:p>
              <a:pPr>
                <a:lnSpc>
                  <a:spcPct val="150000"/>
                </a:lnSpc>
                <a:spcBef>
                  <a:spcPts val="250"/>
                </a:spcBef>
                <a:buNone/>
                <a:defRPr/>
              </a:pPr>
              <a:r>
                <a:rPr lang="en-GB" altLang="en-US" sz="1167" b="1" dirty="0">
                  <a:ln>
                    <a:solidFill>
                      <a:schemeClr val="tx1"/>
                    </a:solidFill>
                  </a:ln>
                  <a:solidFill>
                    <a:srgbClr val="FFFFFF"/>
                  </a:solidFill>
                  <a:latin typeface="Twinkl" pitchFamily="2" charset="0"/>
                </a:rPr>
                <a:t>3</a:t>
              </a:r>
            </a:p>
            <a:p>
              <a:pPr>
                <a:lnSpc>
                  <a:spcPct val="150000"/>
                </a:lnSpc>
                <a:spcBef>
                  <a:spcPts val="250"/>
                </a:spcBef>
                <a:buNone/>
                <a:defRPr/>
              </a:pPr>
              <a:r>
                <a:rPr lang="en-GB" altLang="en-US" sz="1167" b="1" dirty="0">
                  <a:ln>
                    <a:solidFill>
                      <a:schemeClr val="tx1"/>
                    </a:solidFill>
                  </a:ln>
                  <a:solidFill>
                    <a:srgbClr val="FFFFFF"/>
                  </a:solidFill>
                  <a:latin typeface="Twinkl" pitchFamily="2" charset="0"/>
                </a:rPr>
                <a:t>2</a:t>
              </a:r>
            </a:p>
            <a:p>
              <a:pPr>
                <a:lnSpc>
                  <a:spcPct val="150000"/>
                </a:lnSpc>
                <a:spcBef>
                  <a:spcPts val="250"/>
                </a:spcBef>
                <a:buNone/>
                <a:defRPr/>
              </a:pPr>
              <a:r>
                <a:rPr lang="en-GB" altLang="en-US" sz="1167" b="1" dirty="0">
                  <a:ln>
                    <a:solidFill>
                      <a:schemeClr val="tx1"/>
                    </a:solidFill>
                  </a:ln>
                  <a:solidFill>
                    <a:srgbClr val="FFFFFF"/>
                  </a:solidFill>
                  <a:latin typeface="Twinkl" pitchFamily="2" charset="0"/>
                </a:rPr>
                <a:t>1</a:t>
              </a: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15218586-E1A6-4DC1-8502-0100754B369B}"/>
                </a:ext>
              </a:extLst>
            </p:cNvPr>
            <p:cNvSpPr/>
            <p:nvPr/>
          </p:nvSpPr>
          <p:spPr>
            <a:xfrm>
              <a:off x="2117725" y="2601913"/>
              <a:ext cx="288925" cy="46037"/>
            </a:xfrm>
            <a:prstGeom prst="rect">
              <a:avLst/>
            </a:prstGeom>
            <a:solidFill>
              <a:srgbClr val="458C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167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EEF6D89-25DE-4667-83F2-3A9CAFEED5EA}"/>
                </a:ext>
              </a:extLst>
            </p:cNvPr>
            <p:cNvSpPr/>
            <p:nvPr/>
          </p:nvSpPr>
          <p:spPr>
            <a:xfrm>
              <a:off x="2117725" y="3052763"/>
              <a:ext cx="288925" cy="46037"/>
            </a:xfrm>
            <a:prstGeom prst="rect">
              <a:avLst/>
            </a:prstGeom>
            <a:solidFill>
              <a:srgbClr val="458C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167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76B4327-8DB5-4B93-AE9E-4C59464754F6}"/>
                </a:ext>
              </a:extLst>
            </p:cNvPr>
            <p:cNvSpPr/>
            <p:nvPr/>
          </p:nvSpPr>
          <p:spPr>
            <a:xfrm>
              <a:off x="2117725" y="3506788"/>
              <a:ext cx="288925" cy="44450"/>
            </a:xfrm>
            <a:prstGeom prst="rect">
              <a:avLst/>
            </a:prstGeom>
            <a:solidFill>
              <a:srgbClr val="458C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167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74243B3-72DC-41E6-8962-0DA4085A7847}"/>
                </a:ext>
              </a:extLst>
            </p:cNvPr>
            <p:cNvSpPr/>
            <p:nvPr/>
          </p:nvSpPr>
          <p:spPr>
            <a:xfrm>
              <a:off x="2117725" y="3957638"/>
              <a:ext cx="288925" cy="44450"/>
            </a:xfrm>
            <a:prstGeom prst="rect">
              <a:avLst/>
            </a:prstGeom>
            <a:solidFill>
              <a:srgbClr val="458C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167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D4711C25-D6EF-4C31-BF55-C5EC431713EB}"/>
                </a:ext>
              </a:extLst>
            </p:cNvPr>
            <p:cNvSpPr/>
            <p:nvPr/>
          </p:nvSpPr>
          <p:spPr>
            <a:xfrm>
              <a:off x="2117725" y="4408488"/>
              <a:ext cx="288925" cy="44450"/>
            </a:xfrm>
            <a:prstGeom prst="rect">
              <a:avLst/>
            </a:prstGeom>
            <a:solidFill>
              <a:srgbClr val="458C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167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79A47577-C1EE-4338-83B3-B28A0A34DD7B}"/>
                </a:ext>
              </a:extLst>
            </p:cNvPr>
            <p:cNvSpPr/>
            <p:nvPr/>
          </p:nvSpPr>
          <p:spPr>
            <a:xfrm rot="16200000">
              <a:off x="1023144" y="3698082"/>
              <a:ext cx="2225675" cy="46037"/>
            </a:xfrm>
            <a:prstGeom prst="rect">
              <a:avLst/>
            </a:prstGeom>
            <a:solidFill>
              <a:srgbClr val="458C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167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BB1F460-2CC4-4CBA-9E7F-631CD8E1E4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Reading Scales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F7B7747-FCC4-4BEC-9C09-0150DE9FE9AA}"/>
              </a:ext>
            </a:extLst>
          </p:cNvPr>
          <p:cNvSpPr/>
          <p:nvPr/>
        </p:nvSpPr>
        <p:spPr>
          <a:xfrm>
            <a:off x="2599531" y="4604751"/>
            <a:ext cx="3944938" cy="48847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458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67" dirty="0">
                <a:solidFill>
                  <a:schemeClr val="tx1"/>
                </a:solidFill>
              </a:rPr>
              <a:t>How much water is in the bucket?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2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292" grpId="0" uiExpand="1" build="p"/>
      <p:bldP spid="12293" grpId="0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7A5BEB08-CDF0-4040-9131-57B35F91664A}"/>
              </a:ext>
            </a:extLst>
          </p:cNvPr>
          <p:cNvSpPr/>
          <p:nvPr/>
        </p:nvSpPr>
        <p:spPr>
          <a:xfrm>
            <a:off x="1361282" y="1227668"/>
            <a:ext cx="6414823" cy="3852333"/>
          </a:xfrm>
          <a:prstGeom prst="roundRect">
            <a:avLst>
              <a:gd name="adj" fmla="val 6074"/>
            </a:avLst>
          </a:prstGeom>
          <a:solidFill>
            <a:srgbClr val="458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333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9ADF6EE-2014-4485-8E06-76E10ED797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7628" y="1582796"/>
            <a:ext cx="3238373" cy="209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167" dirty="0">
                <a:solidFill>
                  <a:schemeClr val="bg1"/>
                </a:solidFill>
                <a:latin typeface="Twinkl" pitchFamily="2" charset="0"/>
              </a:rPr>
              <a:t>Find zero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1167" dirty="0">
              <a:solidFill>
                <a:schemeClr val="bg1"/>
              </a:solidFill>
              <a:latin typeface="Twinkl" pitchFamily="2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167" dirty="0">
                <a:solidFill>
                  <a:schemeClr val="bg1"/>
                </a:solidFill>
                <a:latin typeface="Twinkl" pitchFamily="2" charset="0"/>
              </a:rPr>
              <a:t>Look at the numbers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167" dirty="0">
                <a:solidFill>
                  <a:schemeClr val="bg1"/>
                </a:solidFill>
                <a:latin typeface="Twinkl" pitchFamily="2" charset="0"/>
              </a:rPr>
              <a:t>			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167" dirty="0">
                <a:solidFill>
                  <a:schemeClr val="bg1"/>
                </a:solidFill>
                <a:latin typeface="Twinkl" pitchFamily="2" charset="0"/>
              </a:rPr>
              <a:t>Do the numbers go up in ones? 					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167" b="1" dirty="0">
                <a:solidFill>
                  <a:schemeClr val="bg1"/>
                </a:solidFill>
                <a:latin typeface="Twinkl" pitchFamily="2" charset="0"/>
              </a:rPr>
              <a:t>Are there any extra lines between the numbers?</a:t>
            </a:r>
            <a:endParaRPr lang="en-GB" altLang="en-US" sz="667" b="1" dirty="0">
              <a:solidFill>
                <a:schemeClr val="bg1"/>
              </a:solidFill>
              <a:latin typeface="Twinkl" pitchFamily="2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667" b="1" dirty="0">
                <a:solidFill>
                  <a:schemeClr val="bg1"/>
                </a:solidFill>
                <a:latin typeface="Twinkl" pitchFamily="2" charset="0"/>
              </a:rPr>
              <a:t>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167" b="1" dirty="0">
                <a:solidFill>
                  <a:schemeClr val="bg1"/>
                </a:solidFill>
                <a:latin typeface="Twinkl" pitchFamily="2" charset="0"/>
              </a:rPr>
              <a:t>What do you think each extra line represents?</a:t>
            </a:r>
            <a:endParaRPr lang="en-GB" altLang="en-US" sz="667" b="1" dirty="0">
              <a:solidFill>
                <a:schemeClr val="bg1"/>
              </a:solidFill>
              <a:latin typeface="Twinkl" pitchFamily="2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667" b="1" dirty="0">
              <a:solidFill>
                <a:schemeClr val="bg1"/>
              </a:solidFill>
              <a:latin typeface="Twinkl" pitchFamily="2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167" b="1" dirty="0">
                <a:solidFill>
                  <a:schemeClr val="bg1"/>
                </a:solidFill>
                <a:latin typeface="Twinkl" pitchFamily="2" charset="0"/>
              </a:rPr>
              <a:t>Test your theory by counting up the scale.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611442A-79EF-4E12-9234-DCF6AFED64BA}"/>
              </a:ext>
            </a:extLst>
          </p:cNvPr>
          <p:cNvGrpSpPr/>
          <p:nvPr/>
        </p:nvGrpSpPr>
        <p:grpSpPr>
          <a:xfrm>
            <a:off x="1489604" y="1805782"/>
            <a:ext cx="2324365" cy="2696104"/>
            <a:chOff x="1054100" y="1679575"/>
            <a:chExt cx="2789238" cy="3235325"/>
          </a:xfrm>
        </p:grpSpPr>
        <p:pic>
          <p:nvPicPr>
            <p:cNvPr id="13317" name="Picture 11">
              <a:extLst>
                <a:ext uri="{FF2B5EF4-FFF2-40B4-BE49-F238E27FC236}">
                  <a16:creationId xmlns:a16="http://schemas.microsoft.com/office/drawing/2014/main" id="{D5359C9C-BDF6-41AF-9D63-9D851C5FAC3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4100" y="1679575"/>
              <a:ext cx="2789238" cy="3235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18" name="TextBox 11">
              <a:extLst>
                <a:ext uri="{FF2B5EF4-FFF2-40B4-BE49-F238E27FC236}">
                  <a16:creationId xmlns:a16="http://schemas.microsoft.com/office/drawing/2014/main" id="{2AD618FE-60C1-45D4-A0F2-34665E1451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54885" y="2681288"/>
              <a:ext cx="306388" cy="16808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ts val="750"/>
                </a:spcBef>
                <a:buNone/>
                <a:defRPr/>
              </a:pPr>
              <a:r>
                <a:rPr lang="en-GB" altLang="en-US" sz="1167" b="1" dirty="0">
                  <a:ln>
                    <a:solidFill>
                      <a:schemeClr val="tx1"/>
                    </a:solidFill>
                  </a:ln>
                  <a:solidFill>
                    <a:srgbClr val="F8F8F8"/>
                  </a:solidFill>
                  <a:latin typeface="Twinkl" pitchFamily="2" charset="0"/>
                </a:rPr>
                <a:t>5</a:t>
              </a:r>
            </a:p>
            <a:p>
              <a:pPr>
                <a:lnSpc>
                  <a:spcPct val="100000"/>
                </a:lnSpc>
                <a:spcBef>
                  <a:spcPts val="750"/>
                </a:spcBef>
                <a:buNone/>
                <a:defRPr/>
              </a:pPr>
              <a:r>
                <a:rPr lang="en-GB" altLang="en-US" sz="1167" b="1" dirty="0">
                  <a:ln>
                    <a:solidFill>
                      <a:schemeClr val="tx1"/>
                    </a:solidFill>
                  </a:ln>
                  <a:solidFill>
                    <a:srgbClr val="F8F8F8"/>
                  </a:solidFill>
                  <a:latin typeface="Twinkl" pitchFamily="2" charset="0"/>
                </a:rPr>
                <a:t>4</a:t>
              </a:r>
            </a:p>
            <a:p>
              <a:pPr>
                <a:lnSpc>
                  <a:spcPct val="100000"/>
                </a:lnSpc>
                <a:spcBef>
                  <a:spcPts val="750"/>
                </a:spcBef>
                <a:buNone/>
                <a:defRPr/>
              </a:pPr>
              <a:r>
                <a:rPr lang="en-GB" altLang="en-US" sz="1167" b="1" dirty="0">
                  <a:ln>
                    <a:solidFill>
                      <a:schemeClr val="tx1"/>
                    </a:solidFill>
                  </a:ln>
                  <a:solidFill>
                    <a:srgbClr val="F8F8F8"/>
                  </a:solidFill>
                  <a:latin typeface="Twinkl" pitchFamily="2" charset="0"/>
                </a:rPr>
                <a:t>3</a:t>
              </a:r>
            </a:p>
            <a:p>
              <a:pPr>
                <a:lnSpc>
                  <a:spcPct val="100000"/>
                </a:lnSpc>
                <a:spcBef>
                  <a:spcPts val="750"/>
                </a:spcBef>
                <a:buNone/>
                <a:defRPr/>
              </a:pPr>
              <a:r>
                <a:rPr lang="en-GB" altLang="en-US" sz="1167" b="1" dirty="0">
                  <a:ln>
                    <a:solidFill>
                      <a:schemeClr val="tx1"/>
                    </a:solidFill>
                  </a:ln>
                  <a:solidFill>
                    <a:srgbClr val="F8F8F8"/>
                  </a:solidFill>
                  <a:latin typeface="Twinkl" pitchFamily="2" charset="0"/>
                </a:rPr>
                <a:t>2</a:t>
              </a:r>
            </a:p>
            <a:p>
              <a:pPr>
                <a:lnSpc>
                  <a:spcPct val="100000"/>
                </a:lnSpc>
                <a:spcBef>
                  <a:spcPts val="750"/>
                </a:spcBef>
                <a:buNone/>
                <a:defRPr/>
              </a:pPr>
              <a:r>
                <a:rPr lang="en-GB" altLang="en-US" sz="1167" b="1" dirty="0">
                  <a:ln>
                    <a:solidFill>
                      <a:schemeClr val="tx1"/>
                    </a:solidFill>
                  </a:ln>
                  <a:solidFill>
                    <a:srgbClr val="F8F8F8"/>
                  </a:solidFill>
                  <a:latin typeface="Twinkl" pitchFamily="2" charset="0"/>
                </a:rPr>
                <a:t>1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F5992D4-4BF0-4263-B6F2-AD15290A6D7B}"/>
                </a:ext>
              </a:extLst>
            </p:cNvPr>
            <p:cNvSpPr/>
            <p:nvPr/>
          </p:nvSpPr>
          <p:spPr>
            <a:xfrm>
              <a:off x="2165350" y="2601913"/>
              <a:ext cx="188913" cy="46037"/>
            </a:xfrm>
            <a:prstGeom prst="rect">
              <a:avLst/>
            </a:prstGeom>
            <a:solidFill>
              <a:srgbClr val="458C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167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3B96E4F-5004-4FCE-BDED-83C04D778BE4}"/>
                </a:ext>
              </a:extLst>
            </p:cNvPr>
            <p:cNvSpPr/>
            <p:nvPr/>
          </p:nvSpPr>
          <p:spPr>
            <a:xfrm>
              <a:off x="2165350" y="2824163"/>
              <a:ext cx="288925" cy="46037"/>
            </a:xfrm>
            <a:prstGeom prst="rect">
              <a:avLst/>
            </a:prstGeom>
            <a:solidFill>
              <a:srgbClr val="458C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167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89358571-6A83-4EC6-A483-C5F11E53725C}"/>
                </a:ext>
              </a:extLst>
            </p:cNvPr>
            <p:cNvSpPr/>
            <p:nvPr/>
          </p:nvSpPr>
          <p:spPr>
            <a:xfrm>
              <a:off x="2165350" y="3198813"/>
              <a:ext cx="288925" cy="44450"/>
            </a:xfrm>
            <a:prstGeom prst="rect">
              <a:avLst/>
            </a:prstGeom>
            <a:solidFill>
              <a:srgbClr val="458C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167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0E663CF2-F3CF-4A19-AF90-B114E99AB63F}"/>
                </a:ext>
              </a:extLst>
            </p:cNvPr>
            <p:cNvSpPr/>
            <p:nvPr/>
          </p:nvSpPr>
          <p:spPr>
            <a:xfrm>
              <a:off x="2165350" y="3603625"/>
              <a:ext cx="288925" cy="44450"/>
            </a:xfrm>
            <a:prstGeom prst="rect">
              <a:avLst/>
            </a:prstGeom>
            <a:solidFill>
              <a:srgbClr val="458C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167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347A2B87-751B-483B-BC15-B496C44AD240}"/>
                </a:ext>
              </a:extLst>
            </p:cNvPr>
            <p:cNvSpPr/>
            <p:nvPr/>
          </p:nvSpPr>
          <p:spPr>
            <a:xfrm>
              <a:off x="2165350" y="4025900"/>
              <a:ext cx="288925" cy="44450"/>
            </a:xfrm>
            <a:prstGeom prst="rect">
              <a:avLst/>
            </a:prstGeom>
            <a:solidFill>
              <a:srgbClr val="458C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167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078C5284-643C-4EEC-988B-11D6D12DB0DC}"/>
                </a:ext>
              </a:extLst>
            </p:cNvPr>
            <p:cNvSpPr/>
            <p:nvPr/>
          </p:nvSpPr>
          <p:spPr>
            <a:xfrm>
              <a:off x="2165350" y="4403725"/>
              <a:ext cx="288925" cy="44450"/>
            </a:xfrm>
            <a:prstGeom prst="rect">
              <a:avLst/>
            </a:prstGeom>
            <a:solidFill>
              <a:srgbClr val="458C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167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7331D469-3799-443C-8AA5-F40E68D326D7}"/>
                </a:ext>
              </a:extLst>
            </p:cNvPr>
            <p:cNvSpPr/>
            <p:nvPr/>
          </p:nvSpPr>
          <p:spPr>
            <a:xfrm>
              <a:off x="2165350" y="3000375"/>
              <a:ext cx="188913" cy="46038"/>
            </a:xfrm>
            <a:prstGeom prst="rect">
              <a:avLst/>
            </a:prstGeom>
            <a:solidFill>
              <a:srgbClr val="458C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167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2B181D0F-5095-4833-86C9-0D6D7AF6F7FD}"/>
                </a:ext>
              </a:extLst>
            </p:cNvPr>
            <p:cNvSpPr/>
            <p:nvPr/>
          </p:nvSpPr>
          <p:spPr>
            <a:xfrm>
              <a:off x="2163763" y="3394075"/>
              <a:ext cx="187325" cy="44450"/>
            </a:xfrm>
            <a:prstGeom prst="rect">
              <a:avLst/>
            </a:prstGeom>
            <a:solidFill>
              <a:srgbClr val="458C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167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9A6484F4-EE0B-4CF9-A937-F1768B43BC2E}"/>
                </a:ext>
              </a:extLst>
            </p:cNvPr>
            <p:cNvSpPr/>
            <p:nvPr/>
          </p:nvSpPr>
          <p:spPr>
            <a:xfrm>
              <a:off x="2171700" y="3817938"/>
              <a:ext cx="188913" cy="44450"/>
            </a:xfrm>
            <a:prstGeom prst="rect">
              <a:avLst/>
            </a:prstGeom>
            <a:solidFill>
              <a:srgbClr val="458C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167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56393DFC-CA93-4692-8740-20A00C5E73DC}"/>
                </a:ext>
              </a:extLst>
            </p:cNvPr>
            <p:cNvSpPr/>
            <p:nvPr/>
          </p:nvSpPr>
          <p:spPr>
            <a:xfrm>
              <a:off x="2162175" y="4214813"/>
              <a:ext cx="188913" cy="46037"/>
            </a:xfrm>
            <a:prstGeom prst="rect">
              <a:avLst/>
            </a:prstGeom>
            <a:solidFill>
              <a:srgbClr val="458C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167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C66363F5-68C0-4295-B300-6456AF37EA06}"/>
                </a:ext>
              </a:extLst>
            </p:cNvPr>
            <p:cNvSpPr/>
            <p:nvPr/>
          </p:nvSpPr>
          <p:spPr>
            <a:xfrm>
              <a:off x="2171700" y="4608513"/>
              <a:ext cx="188913" cy="44450"/>
            </a:xfrm>
            <a:prstGeom prst="rect">
              <a:avLst/>
            </a:prstGeom>
            <a:solidFill>
              <a:srgbClr val="458C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167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920A2740-459A-423E-9C0D-5D119FFCC0FB}"/>
                </a:ext>
              </a:extLst>
            </p:cNvPr>
            <p:cNvSpPr/>
            <p:nvPr/>
          </p:nvSpPr>
          <p:spPr>
            <a:xfrm rot="16200000">
              <a:off x="1062831" y="3701257"/>
              <a:ext cx="2244725" cy="46038"/>
            </a:xfrm>
            <a:prstGeom prst="rect">
              <a:avLst/>
            </a:prstGeom>
            <a:solidFill>
              <a:srgbClr val="458C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167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634EE24-99FE-4F38-AD81-6388C19487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Reading Scales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1651</TotalTime>
  <Words>232</Words>
  <Application>Microsoft Macintosh PowerPoint</Application>
  <PresentationFormat>On-screen Show (16:10)</PresentationFormat>
  <Paragraphs>61</Paragraphs>
  <Slides>12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AGCanYouNotBold</vt:lpstr>
      <vt:lpstr>AGSORRYNOTSORRY</vt:lpstr>
      <vt:lpstr>Twinkl</vt:lpstr>
      <vt:lpstr>Arial</vt:lpstr>
      <vt:lpstr>Radley</vt:lpstr>
      <vt:lpstr>Annai MN</vt:lpstr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Reading Scales</vt:lpstr>
      <vt:lpstr>Reading Scales</vt:lpstr>
      <vt:lpstr>What Is the Same and What Is Different about These Scales?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Maddi Gorton</dc:creator>
  <cp:lastModifiedBy>TAN Eunice [Woodlands Primary School]</cp:lastModifiedBy>
  <cp:revision>9</cp:revision>
  <dcterms:created xsi:type="dcterms:W3CDTF">2019-06-08T06:49:34Z</dcterms:created>
  <dcterms:modified xsi:type="dcterms:W3CDTF">2023-02-09T04:24:42Z</dcterms:modified>
</cp:coreProperties>
</file>