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21" r:id="rId2"/>
    <p:sldId id="443" r:id="rId3"/>
    <p:sldId id="344" r:id="rId4"/>
    <p:sldId id="442" r:id="rId5"/>
    <p:sldId id="323" r:id="rId6"/>
    <p:sldId id="307" r:id="rId7"/>
    <p:sldId id="324" r:id="rId8"/>
    <p:sldId id="310" r:id="rId9"/>
    <p:sldId id="325" r:id="rId10"/>
    <p:sldId id="335" r:id="rId11"/>
    <p:sldId id="336" r:id="rId12"/>
    <p:sldId id="326" r:id="rId13"/>
    <p:sldId id="331" r:id="rId14"/>
    <p:sldId id="329" r:id="rId15"/>
    <p:sldId id="332" r:id="rId16"/>
    <p:sldId id="337" r:id="rId17"/>
    <p:sldId id="33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5934"/>
  </p:normalViewPr>
  <p:slideViewPr>
    <p:cSldViewPr snapToGrid="0" snapToObjects="1">
      <p:cViewPr varScale="1">
        <p:scale>
          <a:sx n="109" d="100"/>
          <a:sy n="109" d="100"/>
        </p:scale>
        <p:origin x="68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461F5-EF50-D7B3-9466-5E2A754E6D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A4170-4BFA-AB63-0004-0A1469B0C9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8B02-A805-3959-CF8F-36BDF87A14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D473E-E5D8-EA4E-A99D-F8D42E080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875955-EA3F-1BF8-BBC7-8495C0053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493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6A08F-6119-3CF2-9D85-9138C014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B09187-60BB-A938-0CED-DDEF5AB928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971A6-8E0C-A0FC-8189-5C0E69D85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A82AF3-993E-40DE-FBA7-9C61A771C9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E2CCD2-809C-7387-44EE-3F0B73076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6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F50C66-B106-76BE-E795-C82AE6B14E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767833-070B-42F4-40D1-A20496C47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F2A8C8-AEE9-F6FD-8E27-FA36BCF42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CC189-DAE7-0A59-1938-AD0D599DA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ED2667-85C9-A9C9-7976-0B65C8B70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51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3E003-B93B-1378-02A6-79648FA01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EDE54-0A1B-AADD-600B-1608710F1E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28837-C06A-7037-58C7-A56D742A3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942E6-51A8-1385-FD89-CD9DDB52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8BBC1B-9692-9D8A-A5B9-2542BD459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96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FDCA6-A670-0528-935E-F1D5FF57C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E19AC3-6ACE-D5B1-1DA3-0716C5253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979BB-F101-A534-3E5F-15AE5E49F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D36B9-7719-1D55-9576-CAADD956E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C8FBF-D3E1-1BFF-1BD8-315815826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494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28D55-4342-B12C-8456-8ECC0E2501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CDF0B-7A07-FFD6-1D38-A3E8A95BC4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E26CC5-0260-8B11-8626-CE33E4BA2F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61DA3-5547-4889-BA8C-D0077008A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7465FC-4455-1651-137E-EF028CABD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86A64-4071-805C-D5E1-B58166825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84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C238-1405-7457-AA4F-48B7E6ABF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6CF1F-0894-6D0D-BA33-9DE46F4C7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A9E25E-3B81-0577-EE33-DFD4C7EECA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306D1C-107E-8BCD-B30F-73A340E049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5EBCD2-A18B-6C19-4DA1-9B64D444A7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C8C6F-D7CB-E4B8-215A-2A21FA8B7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2FA49-D52E-55A7-E34F-9A04D687F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E329924-3566-A320-8999-C6F68385B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32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28E65-1BC9-4D7F-D9BA-8B1BFE669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DA14E5-89A7-B13E-EA8A-2948E0E80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979FF0-058B-913B-E099-F9C47A9B2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1849B9-50C8-6E07-7DAC-E7EA5CC36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55B946-FD67-8674-9754-C49A8F667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0297F5D-593F-BD5F-3CBF-0686DACE5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FC222B-1622-1A2E-673B-155EF5C28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8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039BBD-55E9-8087-6B5C-631647DB1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D444A-D1F6-2BE6-CE03-3275518B92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E53453-51A9-9DF5-61D8-E62BC2EF28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1AAD6B-DBBF-5024-185E-18AACD7A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8B4C64-4A80-9C66-8CB6-FC77F6B9B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46EB69-F46A-DE6F-68DF-69C3E7DD8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39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4836F-E79E-E5D6-6D12-6D8B0718D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5D68A2-DCE3-4A93-7CAC-A87B74CD85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D5010F-6911-F08E-7591-B6707223FC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E8D748-8582-CF4A-17C6-AB19EEFBD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210EF-2414-9AD3-4F73-B5584867B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0AFD5F-F6E8-72ED-1015-05874DD7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26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93A289-B1C8-8124-9FD4-542B819D3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CEE3E-A6CC-4EE9-D817-25733D609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6C33E-BFE6-9F4C-98FD-39787BB510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3EA51-9BC8-8745-B000-FC970FAAF642}" type="datetimeFigureOut">
              <a:rPr lang="en-US" smtClean="0"/>
              <a:t>8/19/22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FD7D8-A4C5-807D-E488-CBE8EB45C2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DCC7D-BC6B-1813-A5AF-6C7698847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09CA1-418C-7F49-9C34-8CB45389C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81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E7EE2-B49E-F54A-81E1-19349F0361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/>
              <a:t>Day 5</a:t>
            </a:r>
          </a:p>
        </p:txBody>
      </p:sp>
    </p:spTree>
    <p:extLst>
      <p:ext uri="{BB962C8B-B14F-4D97-AF65-F5344CB8AC3E}">
        <p14:creationId xmlns:p14="http://schemas.microsoft.com/office/powerpoint/2010/main" val="2712723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oc pp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5108" y="1988607"/>
            <a:ext cx="5611379" cy="316078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81318" y="975665"/>
            <a:ext cx="10829364" cy="7217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your mini-whiteboards to tell me which chocolate bars show</a:t>
            </a:r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98613" y="105779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You do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37115" y="34287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A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497355" y="34287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B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369563" y="34287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C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337115" y="52289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D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497355" y="52289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E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7513579" y="52289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pic>
        <p:nvPicPr>
          <p:cNvPr id="46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1651" y="3428768"/>
            <a:ext cx="360040" cy="353559"/>
          </a:xfrm>
          <a:prstGeom prst="rect">
            <a:avLst/>
          </a:prstGeom>
          <a:noFill/>
        </p:spPr>
      </p:pic>
      <p:sp>
        <p:nvSpPr>
          <p:cNvPr id="19" name="Content Placeholder 2"/>
          <p:cNvSpPr txBox="1">
            <a:spLocks/>
          </p:cNvSpPr>
          <p:nvPr/>
        </p:nvSpPr>
        <p:spPr>
          <a:xfrm>
            <a:off x="10510810" y="86060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10510810" y="114016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0782226" y="111475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1451" y="5228968"/>
            <a:ext cx="360040" cy="353559"/>
          </a:xfrm>
          <a:prstGeom prst="rect">
            <a:avLst/>
          </a:prstGeom>
          <a:noFill/>
        </p:spPr>
      </p:pic>
      <p:pic>
        <p:nvPicPr>
          <p:cNvPr id="24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203" y="5228968"/>
            <a:ext cx="360040" cy="353559"/>
          </a:xfrm>
          <a:prstGeom prst="rect">
            <a:avLst/>
          </a:prstGeom>
          <a:noFill/>
        </p:spPr>
      </p:pic>
      <p:pic>
        <p:nvPicPr>
          <p:cNvPr id="25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9203" y="3356760"/>
            <a:ext cx="360040" cy="353559"/>
          </a:xfrm>
          <a:prstGeom prst="rect">
            <a:avLst/>
          </a:prstGeom>
          <a:noFill/>
        </p:spPr>
      </p:pic>
      <p:pic>
        <p:nvPicPr>
          <p:cNvPr id="26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1451" y="3356759"/>
            <a:ext cx="360040" cy="360040"/>
          </a:xfrm>
          <a:prstGeom prst="rect">
            <a:avLst/>
          </a:prstGeom>
          <a:noFill/>
        </p:spPr>
      </p:pic>
      <p:pic>
        <p:nvPicPr>
          <p:cNvPr id="27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7675" y="5228967"/>
            <a:ext cx="360040" cy="360040"/>
          </a:xfrm>
          <a:prstGeom prst="rect">
            <a:avLst/>
          </a:prstGeom>
          <a:noFill/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AD3EC92E-AF6B-0A44-937E-2ADC0B9F3350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95A8FD7-82DB-DC4E-810F-EC92052E89F2}"/>
              </a:ext>
            </a:extLst>
          </p:cNvPr>
          <p:cNvSpPr/>
          <p:nvPr/>
        </p:nvSpPr>
        <p:spPr>
          <a:xfrm>
            <a:off x="2923793" y="159223"/>
            <a:ext cx="62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1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choc ppt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1543" y="1966707"/>
            <a:ext cx="5611379" cy="3160782"/>
          </a:xfrm>
          <a:prstGeom prst="rect">
            <a:avLst/>
          </a:prstGeom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62694" y="1156545"/>
            <a:ext cx="10898660" cy="844698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en-AU" sz="86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Use your mini-whiteboards to write the fraction for C, D and E.</a:t>
            </a:r>
            <a:endParaRPr lang="en-AU" sz="55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You do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3363550" y="34068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A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4" name="Content Placeholder 2"/>
          <p:cNvSpPr txBox="1">
            <a:spLocks/>
          </p:cNvSpPr>
          <p:nvPr/>
        </p:nvSpPr>
        <p:spPr>
          <a:xfrm>
            <a:off x="5523790" y="34068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B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7395998" y="34068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C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3363550" y="52070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D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523790" y="52070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E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7540014" y="5207067"/>
            <a:ext cx="1224136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Comic Sans MS" pitchFamily="66" charset="0"/>
                <a:cs typeface="Arial" pitchFamily="34" charset="0"/>
              </a:rPr>
              <a:t>F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pic>
        <p:nvPicPr>
          <p:cNvPr id="46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88086" y="3406868"/>
            <a:ext cx="360040" cy="353559"/>
          </a:xfrm>
          <a:prstGeom prst="rect">
            <a:avLst/>
          </a:prstGeom>
          <a:noFill/>
        </p:spPr>
      </p:pic>
      <p:pic>
        <p:nvPicPr>
          <p:cNvPr id="23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7886" y="5207068"/>
            <a:ext cx="360040" cy="353559"/>
          </a:xfrm>
          <a:prstGeom prst="rect">
            <a:avLst/>
          </a:prstGeom>
          <a:noFill/>
        </p:spPr>
      </p:pic>
      <p:pic>
        <p:nvPicPr>
          <p:cNvPr id="24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638" y="5207068"/>
            <a:ext cx="360040" cy="353559"/>
          </a:xfrm>
          <a:prstGeom prst="rect">
            <a:avLst/>
          </a:prstGeom>
          <a:noFill/>
        </p:spPr>
      </p:pic>
      <p:pic>
        <p:nvPicPr>
          <p:cNvPr id="25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5638" y="3334860"/>
            <a:ext cx="360040" cy="353559"/>
          </a:xfrm>
          <a:prstGeom prst="rect">
            <a:avLst/>
          </a:prstGeom>
          <a:noFill/>
        </p:spPr>
      </p:pic>
      <p:pic>
        <p:nvPicPr>
          <p:cNvPr id="26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7886" y="3334859"/>
            <a:ext cx="360040" cy="360040"/>
          </a:xfrm>
          <a:prstGeom prst="rect">
            <a:avLst/>
          </a:prstGeom>
          <a:noFill/>
        </p:spPr>
      </p:pic>
      <p:pic>
        <p:nvPicPr>
          <p:cNvPr id="27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04110" y="5207067"/>
            <a:ext cx="360040" cy="360040"/>
          </a:xfrm>
          <a:prstGeom prst="rect">
            <a:avLst/>
          </a:prstGeom>
          <a:noFill/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8404110" y="3377215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8404110" y="3656777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8675526" y="3631363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ontent Placeholder 2"/>
          <p:cNvSpPr txBox="1">
            <a:spLocks/>
          </p:cNvSpPr>
          <p:nvPr/>
        </p:nvSpPr>
        <p:spPr>
          <a:xfrm>
            <a:off x="6603910" y="5135059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6603910" y="541462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>
            <a:off x="6875326" y="5389207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 txBox="1">
            <a:spLocks/>
          </p:cNvSpPr>
          <p:nvPr/>
        </p:nvSpPr>
        <p:spPr>
          <a:xfrm>
            <a:off x="4443670" y="5135059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3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4443670" y="5414621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6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4715086" y="5389207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>
            <a:extLst>
              <a:ext uri="{FF2B5EF4-FFF2-40B4-BE49-F238E27FC236}">
                <a16:creationId xmlns:a16="http://schemas.microsoft.com/office/drawing/2014/main" id="{389C1B7C-AFF2-214E-80EC-78C03D5AA729}"/>
              </a:ext>
            </a:extLst>
          </p:cNvPr>
          <p:cNvSpPr/>
          <p:nvPr/>
        </p:nvSpPr>
        <p:spPr>
          <a:xfrm>
            <a:off x="0" y="6224758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F912117F-B2ED-C743-82AA-B45D4C010D4F}"/>
              </a:ext>
            </a:extLst>
          </p:cNvPr>
          <p:cNvSpPr/>
          <p:nvPr/>
        </p:nvSpPr>
        <p:spPr>
          <a:xfrm>
            <a:off x="2923793" y="159223"/>
            <a:ext cx="62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2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  <p:bldP spid="32" grpId="0"/>
      <p:bldP spid="40" grpId="0"/>
      <p:bldP spid="4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96580" y="1300772"/>
            <a:ext cx="6911788" cy="69476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AU" sz="1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Using our Golden Rule:</a:t>
            </a:r>
            <a:endParaRPr lang="en-AU" sz="8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914439" y="1345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I 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21777C-E781-954A-AE1D-3FB8D5FEDFC2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2F686B-7DAD-E246-AC97-BB2DAAE6CE1D}"/>
              </a:ext>
            </a:extLst>
          </p:cNvPr>
          <p:cNvSpPr/>
          <p:nvPr/>
        </p:nvSpPr>
        <p:spPr>
          <a:xfrm>
            <a:off x="2925382" y="288417"/>
            <a:ext cx="62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7428B32-ACB5-064B-9775-3AB8D09C4CB9}"/>
              </a:ext>
            </a:extLst>
          </p:cNvPr>
          <p:cNvSpPr txBox="1">
            <a:spLocks/>
          </p:cNvSpPr>
          <p:nvPr/>
        </p:nvSpPr>
        <p:spPr>
          <a:xfrm>
            <a:off x="1869921" y="2844043"/>
            <a:ext cx="1253317" cy="1090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98EB03F-0AF1-7E4C-BC03-CA0AF588AF1F}"/>
              </a:ext>
            </a:extLst>
          </p:cNvPr>
          <p:cNvSpPr txBox="1">
            <a:spLocks/>
          </p:cNvSpPr>
          <p:nvPr/>
        </p:nvSpPr>
        <p:spPr>
          <a:xfrm>
            <a:off x="1806220" y="3428043"/>
            <a:ext cx="1431853" cy="80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95CBEC-D668-0E42-B749-DE0EA286F567}"/>
              </a:ext>
            </a:extLst>
          </p:cNvPr>
          <p:cNvCxnSpPr>
            <a:cxnSpLocks/>
          </p:cNvCxnSpPr>
          <p:nvPr/>
        </p:nvCxnSpPr>
        <p:spPr>
          <a:xfrm>
            <a:off x="2251972" y="3431198"/>
            <a:ext cx="482045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36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496580" y="1300772"/>
            <a:ext cx="6911788" cy="694765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n-AU" sz="14400" dirty="0">
                <a:latin typeface="AGCanYouNotBold" panose="02000803000000000000" pitchFamily="2" charset="0"/>
                <a:ea typeface="AGCanYouNotBold" panose="02000803000000000000" pitchFamily="2" charset="0"/>
              </a:rPr>
              <a:t>Using our Golden Rule:</a:t>
            </a:r>
            <a:endParaRPr lang="en-AU" sz="8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endParaRPr lang="en-AU" sz="2400" dirty="0">
              <a:latin typeface="Comic Sans MS" pitchFamily="66" charset="0"/>
            </a:endParaRPr>
          </a:p>
          <a:p>
            <a:pPr>
              <a:buNone/>
            </a:pPr>
            <a:r>
              <a:rPr lang="en-AU" sz="2400" dirty="0">
                <a:latin typeface="Comic Sans MS" pitchFamily="66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You do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021777C-E781-954A-AE1D-3FB8D5FEDFC2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32F686B-7DAD-E246-AC97-BB2DAAE6CE1D}"/>
              </a:ext>
            </a:extLst>
          </p:cNvPr>
          <p:cNvSpPr/>
          <p:nvPr/>
        </p:nvSpPr>
        <p:spPr>
          <a:xfrm>
            <a:off x="2925382" y="288417"/>
            <a:ext cx="62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7428B32-ACB5-064B-9775-3AB8D09C4CB9}"/>
              </a:ext>
            </a:extLst>
          </p:cNvPr>
          <p:cNvSpPr txBox="1">
            <a:spLocks/>
          </p:cNvSpPr>
          <p:nvPr/>
        </p:nvSpPr>
        <p:spPr>
          <a:xfrm>
            <a:off x="937592" y="2019663"/>
            <a:ext cx="1253317" cy="1090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B98EB03F-0AF1-7E4C-BC03-CA0AF588AF1F}"/>
              </a:ext>
            </a:extLst>
          </p:cNvPr>
          <p:cNvSpPr txBox="1">
            <a:spLocks/>
          </p:cNvSpPr>
          <p:nvPr/>
        </p:nvSpPr>
        <p:spPr>
          <a:xfrm>
            <a:off x="873891" y="2603663"/>
            <a:ext cx="1431853" cy="80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A95CBEC-D668-0E42-B749-DE0EA286F567}"/>
              </a:ext>
            </a:extLst>
          </p:cNvPr>
          <p:cNvCxnSpPr>
            <a:cxnSpLocks/>
          </p:cNvCxnSpPr>
          <p:nvPr/>
        </p:nvCxnSpPr>
        <p:spPr>
          <a:xfrm>
            <a:off x="1319643" y="2606818"/>
            <a:ext cx="482045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9CE9D48-ED96-7F43-AC53-9964C3D7321A}"/>
              </a:ext>
            </a:extLst>
          </p:cNvPr>
          <p:cNvSpPr txBox="1">
            <a:spLocks/>
          </p:cNvSpPr>
          <p:nvPr/>
        </p:nvSpPr>
        <p:spPr>
          <a:xfrm>
            <a:off x="822757" y="4093499"/>
            <a:ext cx="1253317" cy="1090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CCCD634-0055-F34C-924F-9B7ADD22E40E}"/>
              </a:ext>
            </a:extLst>
          </p:cNvPr>
          <p:cNvSpPr txBox="1">
            <a:spLocks/>
          </p:cNvSpPr>
          <p:nvPr/>
        </p:nvSpPr>
        <p:spPr>
          <a:xfrm>
            <a:off x="759056" y="4677499"/>
            <a:ext cx="1431853" cy="80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40910A-BAC2-EF4F-A718-E21E37795E28}"/>
              </a:ext>
            </a:extLst>
          </p:cNvPr>
          <p:cNvCxnSpPr>
            <a:cxnSpLocks/>
          </p:cNvCxnSpPr>
          <p:nvPr/>
        </p:nvCxnSpPr>
        <p:spPr>
          <a:xfrm>
            <a:off x="1204808" y="4680654"/>
            <a:ext cx="482045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14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37882" y="1397000"/>
          <a:ext cx="6278198" cy="461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20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43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Content Placeholder 2"/>
          <p:cNvSpPr txBox="1">
            <a:spLocks/>
          </p:cNvSpPr>
          <p:nvPr/>
        </p:nvSpPr>
        <p:spPr>
          <a:xfrm>
            <a:off x="1753852" y="145513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753852" y="173469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025268" y="1709280"/>
            <a:ext cx="304649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5087888" y="145513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5087888" y="173469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359304" y="1709280"/>
            <a:ext cx="304649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fraction sort example.png"/>
          <p:cNvPicPr>
            <a:picLocks noChangeAspect="1"/>
          </p:cNvPicPr>
          <p:nvPr/>
        </p:nvPicPr>
        <p:blipFill>
          <a:blip r:embed="rId2" cstate="print"/>
          <a:srcRect l="27972" r="51102" b="74571"/>
          <a:stretch>
            <a:fillRect/>
          </a:stretch>
        </p:blipFill>
        <p:spPr>
          <a:xfrm>
            <a:off x="7032104" y="1340768"/>
            <a:ext cx="971568" cy="1058450"/>
          </a:xfrm>
          <a:prstGeom prst="rect">
            <a:avLst/>
          </a:prstGeom>
        </p:spPr>
      </p:pic>
      <p:pic>
        <p:nvPicPr>
          <p:cNvPr id="65" name="Picture 64" descr="fraction sort example.png"/>
          <p:cNvPicPr>
            <a:picLocks noChangeAspect="1"/>
          </p:cNvPicPr>
          <p:nvPr/>
        </p:nvPicPr>
        <p:blipFill>
          <a:blip r:embed="rId2" cstate="print"/>
          <a:srcRect l="52787" r="25500" b="74571"/>
          <a:stretch>
            <a:fillRect/>
          </a:stretch>
        </p:blipFill>
        <p:spPr>
          <a:xfrm>
            <a:off x="7011942" y="2434555"/>
            <a:ext cx="1008112" cy="1058450"/>
          </a:xfrm>
          <a:prstGeom prst="rect">
            <a:avLst/>
          </a:prstGeom>
        </p:spPr>
      </p:pic>
      <p:pic>
        <p:nvPicPr>
          <p:cNvPr id="66" name="Picture 65" descr="fraction sort example.png"/>
          <p:cNvPicPr>
            <a:picLocks noChangeAspect="1"/>
          </p:cNvPicPr>
          <p:nvPr/>
        </p:nvPicPr>
        <p:blipFill>
          <a:blip r:embed="rId2" cstate="print"/>
          <a:srcRect l="80704" r="685" b="74571"/>
          <a:stretch>
            <a:fillRect/>
          </a:stretch>
        </p:blipFill>
        <p:spPr>
          <a:xfrm>
            <a:off x="7896200" y="2434555"/>
            <a:ext cx="936104" cy="1146654"/>
          </a:xfrm>
          <a:prstGeom prst="rect">
            <a:avLst/>
          </a:prstGeom>
        </p:spPr>
      </p:pic>
      <p:pic>
        <p:nvPicPr>
          <p:cNvPr id="67" name="Picture 66" descr="fraction sort example.png"/>
          <p:cNvPicPr>
            <a:picLocks noChangeAspect="1"/>
          </p:cNvPicPr>
          <p:nvPr/>
        </p:nvPicPr>
        <p:blipFill>
          <a:blip r:embed="rId2" cstate="print"/>
          <a:srcRect l="-899" t="25247" r="76561" b="49202"/>
          <a:stretch>
            <a:fillRect/>
          </a:stretch>
        </p:blipFill>
        <p:spPr>
          <a:xfrm>
            <a:off x="8760296" y="2348880"/>
            <a:ext cx="1224136" cy="1152128"/>
          </a:xfrm>
          <a:prstGeom prst="rect">
            <a:avLst/>
          </a:prstGeom>
        </p:spPr>
      </p:pic>
      <p:pic>
        <p:nvPicPr>
          <p:cNvPr id="68" name="Picture 67" descr="fraction sort example.png"/>
          <p:cNvPicPr>
            <a:picLocks noChangeAspect="1"/>
          </p:cNvPicPr>
          <p:nvPr/>
        </p:nvPicPr>
        <p:blipFill>
          <a:blip r:embed="rId2" cstate="print"/>
          <a:srcRect l="26302" t="25247" r="50792" b="49202"/>
          <a:stretch>
            <a:fillRect/>
          </a:stretch>
        </p:blipFill>
        <p:spPr>
          <a:xfrm>
            <a:off x="8040216" y="1196752"/>
            <a:ext cx="1080120" cy="1080120"/>
          </a:xfrm>
          <a:prstGeom prst="rect">
            <a:avLst/>
          </a:prstGeom>
        </p:spPr>
      </p:pic>
      <p:pic>
        <p:nvPicPr>
          <p:cNvPr id="69" name="Picture 68" descr="fraction sort example.png"/>
          <p:cNvPicPr>
            <a:picLocks noChangeAspect="1"/>
          </p:cNvPicPr>
          <p:nvPr/>
        </p:nvPicPr>
        <p:blipFill>
          <a:blip r:embed="rId2" cstate="print"/>
          <a:srcRect l="52262" t="25247" r="24832" b="49202"/>
          <a:stretch>
            <a:fillRect/>
          </a:stretch>
        </p:blipFill>
        <p:spPr>
          <a:xfrm>
            <a:off x="6960096" y="3356992"/>
            <a:ext cx="1080120" cy="1080120"/>
          </a:xfrm>
          <a:prstGeom prst="rect">
            <a:avLst/>
          </a:prstGeom>
        </p:spPr>
      </p:pic>
      <p:pic>
        <p:nvPicPr>
          <p:cNvPr id="70" name="Picture 69" descr="fraction sort example.png"/>
          <p:cNvPicPr>
            <a:picLocks noChangeAspect="1"/>
          </p:cNvPicPr>
          <p:nvPr/>
        </p:nvPicPr>
        <p:blipFill>
          <a:blip r:embed="rId2" cstate="print"/>
          <a:srcRect l="29356" t="54205" r="52319" b="21948"/>
          <a:stretch>
            <a:fillRect/>
          </a:stretch>
        </p:blipFill>
        <p:spPr>
          <a:xfrm>
            <a:off x="8040216" y="3501008"/>
            <a:ext cx="864096" cy="1008112"/>
          </a:xfrm>
          <a:prstGeom prst="rect">
            <a:avLst/>
          </a:prstGeom>
        </p:spPr>
      </p:pic>
      <p:pic>
        <p:nvPicPr>
          <p:cNvPr id="71" name="Picture 70" descr="fraction sort example.png"/>
          <p:cNvPicPr>
            <a:picLocks noChangeAspect="1"/>
          </p:cNvPicPr>
          <p:nvPr/>
        </p:nvPicPr>
        <p:blipFill>
          <a:blip r:embed="rId2" cstate="print"/>
          <a:srcRect l="52262" t="54205" r="23304" b="21948"/>
          <a:stretch>
            <a:fillRect/>
          </a:stretch>
        </p:blipFill>
        <p:spPr>
          <a:xfrm>
            <a:off x="8976320" y="3501008"/>
            <a:ext cx="1152128" cy="1008112"/>
          </a:xfrm>
          <a:prstGeom prst="rect">
            <a:avLst/>
          </a:prstGeom>
        </p:spPr>
      </p:pic>
      <p:pic>
        <p:nvPicPr>
          <p:cNvPr id="72" name="Picture 71" descr="fraction sort example.png"/>
          <p:cNvPicPr>
            <a:picLocks noChangeAspect="1"/>
          </p:cNvPicPr>
          <p:nvPr/>
        </p:nvPicPr>
        <p:blipFill>
          <a:blip r:embed="rId2" cstate="print"/>
          <a:srcRect l="76696" t="54205" r="-2658" b="21948"/>
          <a:stretch>
            <a:fillRect/>
          </a:stretch>
        </p:blipFill>
        <p:spPr>
          <a:xfrm>
            <a:off x="10210800" y="3581209"/>
            <a:ext cx="1224136" cy="1008112"/>
          </a:xfrm>
          <a:prstGeom prst="rect">
            <a:avLst/>
          </a:prstGeom>
        </p:spPr>
      </p:pic>
      <p:pic>
        <p:nvPicPr>
          <p:cNvPr id="73" name="Picture 72" descr="fraction sort example.png"/>
          <p:cNvPicPr>
            <a:picLocks noChangeAspect="1"/>
          </p:cNvPicPr>
          <p:nvPr/>
        </p:nvPicPr>
        <p:blipFill>
          <a:blip r:embed="rId2" cstate="print"/>
          <a:srcRect l="24019" t="86569" r="49266" b="-1899"/>
          <a:stretch>
            <a:fillRect/>
          </a:stretch>
        </p:blipFill>
        <p:spPr>
          <a:xfrm>
            <a:off x="6960096" y="4581128"/>
            <a:ext cx="1539550" cy="792088"/>
          </a:xfrm>
          <a:prstGeom prst="rect">
            <a:avLst/>
          </a:prstGeom>
        </p:spPr>
      </p:pic>
      <p:pic>
        <p:nvPicPr>
          <p:cNvPr id="74" name="Picture 73" descr="fraction sort example.png"/>
          <p:cNvPicPr>
            <a:picLocks noChangeAspect="1"/>
          </p:cNvPicPr>
          <p:nvPr/>
        </p:nvPicPr>
        <p:blipFill>
          <a:blip r:embed="rId2" cstate="print"/>
          <a:srcRect l="-972" t="86569" r="74732" b="-1899"/>
          <a:stretch>
            <a:fillRect/>
          </a:stretch>
        </p:blipFill>
        <p:spPr>
          <a:xfrm>
            <a:off x="8544272" y="4581128"/>
            <a:ext cx="1512168" cy="7920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DC986CC-B57C-F64E-85B7-94091E4058E0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34147A-6DAE-624D-AADA-FD711AA46DF1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 Sort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088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537882" y="1397000"/>
          <a:ext cx="6278198" cy="46105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90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7204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0431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8" name="Content Placeholder 2"/>
          <p:cNvSpPr txBox="1">
            <a:spLocks/>
          </p:cNvSpPr>
          <p:nvPr/>
        </p:nvSpPr>
        <p:spPr>
          <a:xfrm>
            <a:off x="1753852" y="145513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59" name="Content Placeholder 2"/>
          <p:cNvSpPr txBox="1">
            <a:spLocks/>
          </p:cNvSpPr>
          <p:nvPr/>
        </p:nvSpPr>
        <p:spPr>
          <a:xfrm>
            <a:off x="1753852" y="173469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0" name="Straight Connector 59"/>
          <p:cNvCxnSpPr/>
          <p:nvPr/>
        </p:nvCxnSpPr>
        <p:spPr>
          <a:xfrm>
            <a:off x="2025268" y="1709280"/>
            <a:ext cx="304649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Content Placeholder 2"/>
          <p:cNvSpPr txBox="1">
            <a:spLocks/>
          </p:cNvSpPr>
          <p:nvPr/>
        </p:nvSpPr>
        <p:spPr>
          <a:xfrm>
            <a:off x="5087888" y="145513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bg1"/>
                </a:solidFill>
                <a:latin typeface="Comic Sans MS" pitchFamily="66" charset="0"/>
              </a:rPr>
              <a:t>1</a:t>
            </a:r>
          </a:p>
        </p:txBody>
      </p:sp>
      <p:sp>
        <p:nvSpPr>
          <p:cNvPr id="62" name="Content Placeholder 2"/>
          <p:cNvSpPr txBox="1">
            <a:spLocks/>
          </p:cNvSpPr>
          <p:nvPr/>
        </p:nvSpPr>
        <p:spPr>
          <a:xfrm>
            <a:off x="5087888" y="173469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solidFill>
                  <a:schemeClr val="bg1"/>
                </a:solidFill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cxnSp>
        <p:nvCxnSpPr>
          <p:cNvPr id="63" name="Straight Connector 62"/>
          <p:cNvCxnSpPr/>
          <p:nvPr/>
        </p:nvCxnSpPr>
        <p:spPr>
          <a:xfrm>
            <a:off x="5359304" y="1709280"/>
            <a:ext cx="304649" cy="1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63" descr="fraction sort example.png"/>
          <p:cNvPicPr>
            <a:picLocks noChangeAspect="1"/>
          </p:cNvPicPr>
          <p:nvPr/>
        </p:nvPicPr>
        <p:blipFill>
          <a:blip r:embed="rId2" cstate="print"/>
          <a:srcRect l="27972" r="51102" b="74571"/>
          <a:stretch>
            <a:fillRect/>
          </a:stretch>
        </p:blipFill>
        <p:spPr>
          <a:xfrm>
            <a:off x="4116320" y="2174367"/>
            <a:ext cx="971568" cy="1058450"/>
          </a:xfrm>
          <a:prstGeom prst="rect">
            <a:avLst/>
          </a:prstGeom>
        </p:spPr>
      </p:pic>
      <p:pic>
        <p:nvPicPr>
          <p:cNvPr id="65" name="Picture 64" descr="fraction sort example.png"/>
          <p:cNvPicPr>
            <a:picLocks noChangeAspect="1"/>
          </p:cNvPicPr>
          <p:nvPr/>
        </p:nvPicPr>
        <p:blipFill>
          <a:blip r:embed="rId2" cstate="print"/>
          <a:srcRect l="52787" r="25500" b="74571"/>
          <a:stretch>
            <a:fillRect/>
          </a:stretch>
        </p:blipFill>
        <p:spPr>
          <a:xfrm>
            <a:off x="3738010" y="3282734"/>
            <a:ext cx="1008112" cy="1058450"/>
          </a:xfrm>
          <a:prstGeom prst="rect">
            <a:avLst/>
          </a:prstGeom>
        </p:spPr>
      </p:pic>
      <p:pic>
        <p:nvPicPr>
          <p:cNvPr id="66" name="Picture 65" descr="fraction sort example.png"/>
          <p:cNvPicPr>
            <a:picLocks noChangeAspect="1"/>
          </p:cNvPicPr>
          <p:nvPr/>
        </p:nvPicPr>
        <p:blipFill>
          <a:blip r:embed="rId2" cstate="print"/>
          <a:srcRect l="80704" r="685" b="74571"/>
          <a:stretch>
            <a:fillRect/>
          </a:stretch>
        </p:blipFill>
        <p:spPr>
          <a:xfrm>
            <a:off x="5231904" y="2166512"/>
            <a:ext cx="936104" cy="1146654"/>
          </a:xfrm>
          <a:prstGeom prst="rect">
            <a:avLst/>
          </a:prstGeom>
        </p:spPr>
      </p:pic>
      <p:pic>
        <p:nvPicPr>
          <p:cNvPr id="67" name="Picture 66" descr="fraction sort example.png"/>
          <p:cNvPicPr>
            <a:picLocks noChangeAspect="1"/>
          </p:cNvPicPr>
          <p:nvPr/>
        </p:nvPicPr>
        <p:blipFill>
          <a:blip r:embed="rId2" cstate="print"/>
          <a:srcRect l="-899" t="25247" r="76561" b="49202"/>
          <a:stretch>
            <a:fillRect/>
          </a:stretch>
        </p:blipFill>
        <p:spPr>
          <a:xfrm>
            <a:off x="716051" y="3346212"/>
            <a:ext cx="1224136" cy="1152128"/>
          </a:xfrm>
          <a:prstGeom prst="rect">
            <a:avLst/>
          </a:prstGeom>
        </p:spPr>
      </p:pic>
      <p:pic>
        <p:nvPicPr>
          <p:cNvPr id="68" name="Picture 67" descr="fraction sort example.png"/>
          <p:cNvPicPr>
            <a:picLocks noChangeAspect="1"/>
          </p:cNvPicPr>
          <p:nvPr/>
        </p:nvPicPr>
        <p:blipFill>
          <a:blip r:embed="rId2" cstate="print"/>
          <a:srcRect l="26302" t="25247" r="50792" b="49202"/>
          <a:stretch>
            <a:fillRect/>
          </a:stretch>
        </p:blipFill>
        <p:spPr>
          <a:xfrm>
            <a:off x="665675" y="2119578"/>
            <a:ext cx="1080120" cy="1080120"/>
          </a:xfrm>
          <a:prstGeom prst="rect">
            <a:avLst/>
          </a:prstGeom>
        </p:spPr>
      </p:pic>
      <p:pic>
        <p:nvPicPr>
          <p:cNvPr id="69" name="Picture 68" descr="fraction sort example.png"/>
          <p:cNvPicPr>
            <a:picLocks noChangeAspect="1"/>
          </p:cNvPicPr>
          <p:nvPr/>
        </p:nvPicPr>
        <p:blipFill>
          <a:blip r:embed="rId2" cstate="print"/>
          <a:srcRect l="52262" t="25247" r="24832" b="49202"/>
          <a:stretch>
            <a:fillRect/>
          </a:stretch>
        </p:blipFill>
        <p:spPr>
          <a:xfrm>
            <a:off x="5157809" y="3098803"/>
            <a:ext cx="1080120" cy="1080120"/>
          </a:xfrm>
          <a:prstGeom prst="rect">
            <a:avLst/>
          </a:prstGeom>
        </p:spPr>
      </p:pic>
      <p:pic>
        <p:nvPicPr>
          <p:cNvPr id="70" name="Picture 69" descr="fraction sort example.png"/>
          <p:cNvPicPr>
            <a:picLocks noChangeAspect="1"/>
          </p:cNvPicPr>
          <p:nvPr/>
        </p:nvPicPr>
        <p:blipFill>
          <a:blip r:embed="rId2" cstate="print"/>
          <a:srcRect l="29356" t="54205" r="52319" b="21948"/>
          <a:stretch>
            <a:fillRect/>
          </a:stretch>
        </p:blipFill>
        <p:spPr>
          <a:xfrm>
            <a:off x="2242340" y="2282859"/>
            <a:ext cx="864096" cy="1008112"/>
          </a:xfrm>
          <a:prstGeom prst="rect">
            <a:avLst/>
          </a:prstGeom>
        </p:spPr>
      </p:pic>
      <p:pic>
        <p:nvPicPr>
          <p:cNvPr id="71" name="Picture 70" descr="fraction sort example.png"/>
          <p:cNvPicPr>
            <a:picLocks noChangeAspect="1"/>
          </p:cNvPicPr>
          <p:nvPr/>
        </p:nvPicPr>
        <p:blipFill>
          <a:blip r:embed="rId2" cstate="print"/>
          <a:srcRect l="52262" t="54205" r="23304" b="21948"/>
          <a:stretch>
            <a:fillRect/>
          </a:stretch>
        </p:blipFill>
        <p:spPr>
          <a:xfrm>
            <a:off x="3840925" y="4829061"/>
            <a:ext cx="1152128" cy="1008112"/>
          </a:xfrm>
          <a:prstGeom prst="rect">
            <a:avLst/>
          </a:prstGeom>
        </p:spPr>
      </p:pic>
      <p:pic>
        <p:nvPicPr>
          <p:cNvPr id="72" name="Picture 71" descr="fraction sort example.png"/>
          <p:cNvPicPr>
            <a:picLocks noChangeAspect="1"/>
          </p:cNvPicPr>
          <p:nvPr/>
        </p:nvPicPr>
        <p:blipFill>
          <a:blip r:embed="rId2" cstate="print"/>
          <a:srcRect l="76696" t="54205" r="-2658" b="21948"/>
          <a:stretch>
            <a:fillRect/>
          </a:stretch>
        </p:blipFill>
        <p:spPr>
          <a:xfrm>
            <a:off x="2177592" y="4546140"/>
            <a:ext cx="1224136" cy="1008112"/>
          </a:xfrm>
          <a:prstGeom prst="rect">
            <a:avLst/>
          </a:prstGeom>
        </p:spPr>
      </p:pic>
      <p:pic>
        <p:nvPicPr>
          <p:cNvPr id="73" name="Picture 72" descr="fraction sort example.png"/>
          <p:cNvPicPr>
            <a:picLocks noChangeAspect="1"/>
          </p:cNvPicPr>
          <p:nvPr/>
        </p:nvPicPr>
        <p:blipFill>
          <a:blip r:embed="rId2" cstate="print"/>
          <a:srcRect l="24019" t="86569" r="49266" b="-1899"/>
          <a:stretch>
            <a:fillRect/>
          </a:stretch>
        </p:blipFill>
        <p:spPr>
          <a:xfrm>
            <a:off x="4556450" y="4150096"/>
            <a:ext cx="1539550" cy="792088"/>
          </a:xfrm>
          <a:prstGeom prst="rect">
            <a:avLst/>
          </a:prstGeom>
        </p:spPr>
      </p:pic>
      <p:pic>
        <p:nvPicPr>
          <p:cNvPr id="74" name="Picture 73" descr="fraction sort example.png"/>
          <p:cNvPicPr>
            <a:picLocks noChangeAspect="1"/>
          </p:cNvPicPr>
          <p:nvPr/>
        </p:nvPicPr>
        <p:blipFill>
          <a:blip r:embed="rId2" cstate="print"/>
          <a:srcRect l="-972" t="86569" r="74732" b="-1899"/>
          <a:stretch>
            <a:fillRect/>
          </a:stretch>
        </p:blipFill>
        <p:spPr>
          <a:xfrm>
            <a:off x="2017530" y="3565223"/>
            <a:ext cx="1512168" cy="792088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3DC986CC-B57C-F64E-85B7-94091E4058E0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F34147A-6DAE-624D-AADA-FD711AA46DF1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 Sort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306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4922DE-E6E6-A04C-850D-3F615B0D884D}"/>
              </a:ext>
            </a:extLst>
          </p:cNvPr>
          <p:cNvSpPr/>
          <p:nvPr/>
        </p:nvSpPr>
        <p:spPr>
          <a:xfrm>
            <a:off x="971076" y="250626"/>
            <a:ext cx="98762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 Sort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137F883-F536-BA45-AE69-3729DE204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805" y="1307169"/>
            <a:ext cx="9804400" cy="527050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02872923-EC7A-2E40-843A-1DD1C9D1605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36" t="4418" r="80933" b="67987"/>
          <a:stretch/>
        </p:blipFill>
        <p:spPr>
          <a:xfrm>
            <a:off x="1855049" y="5667302"/>
            <a:ext cx="556591" cy="8691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CA20BC0-47BB-B742-92E6-E8DEC6B9D19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91" t="1507" r="61478" b="68198"/>
          <a:stretch/>
        </p:blipFill>
        <p:spPr>
          <a:xfrm>
            <a:off x="2545040" y="5667302"/>
            <a:ext cx="556591" cy="95415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C7A740B-9377-4540-B3C5-7967525A559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52" t="1855" r="41235" b="67987"/>
          <a:stretch/>
        </p:blipFill>
        <p:spPr>
          <a:xfrm>
            <a:off x="3279053" y="5669455"/>
            <a:ext cx="543340" cy="94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9121DA65-BA35-394B-94D0-C0F6A5577E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69" t="1855" r="20783" b="67566"/>
          <a:stretch/>
        </p:blipFill>
        <p:spPr>
          <a:xfrm>
            <a:off x="1151805" y="5641960"/>
            <a:ext cx="569844" cy="96310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749352-FBB6-2745-884F-D59E023B0AC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87" t="1855" r="747" b="67987"/>
          <a:stretch/>
        </p:blipFill>
        <p:spPr>
          <a:xfrm>
            <a:off x="10037335" y="5609634"/>
            <a:ext cx="583097" cy="949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D04FBA3-8D62-D347-8FD2-DAEE3337A7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958" r="82974" b="34748"/>
          <a:stretch/>
        </p:blipFill>
        <p:spPr>
          <a:xfrm>
            <a:off x="11455620" y="5609634"/>
            <a:ext cx="540578" cy="95415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87CA00F8-8409-DD4B-8892-CF399FF8DAB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948" t="33696" r="60852" b="34699"/>
          <a:stretch/>
        </p:blipFill>
        <p:spPr>
          <a:xfrm>
            <a:off x="10725612" y="5609634"/>
            <a:ext cx="609601" cy="9954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F2D6501-31C5-9046-B3F3-438A3765E1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17" t="34537" r="40400" b="34699"/>
          <a:stretch/>
        </p:blipFill>
        <p:spPr>
          <a:xfrm>
            <a:off x="420147" y="5572492"/>
            <a:ext cx="596348" cy="96892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55A19C8-FD34-B740-AFA1-3B09C7B9BF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1269" t="35799" r="21618" b="34700"/>
          <a:stretch/>
        </p:blipFill>
        <p:spPr>
          <a:xfrm>
            <a:off x="6560341" y="5592370"/>
            <a:ext cx="543340" cy="9291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C3407EE4-3EF5-7F42-BF4A-D74E416ABD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887" t="35379" r="2000" b="34699"/>
          <a:stretch/>
        </p:blipFill>
        <p:spPr>
          <a:xfrm>
            <a:off x="3973840" y="5685683"/>
            <a:ext cx="543340" cy="9424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41D92465-9E87-CD42-83F9-D93E7ADE2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9759" r="82139"/>
          <a:stretch/>
        </p:blipFill>
        <p:spPr>
          <a:xfrm>
            <a:off x="4735389" y="5675628"/>
            <a:ext cx="567083" cy="9524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011B8ADC-AEDD-4C48-AC7A-C725118065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63" t="69758" r="61268"/>
          <a:stretch/>
        </p:blipFill>
        <p:spPr>
          <a:xfrm>
            <a:off x="7950111" y="5598782"/>
            <a:ext cx="565824" cy="960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888BA21-467C-944A-AD27-E0E0E87848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400" t="69758" r="40400"/>
          <a:stretch/>
        </p:blipFill>
        <p:spPr>
          <a:xfrm>
            <a:off x="9296839" y="5616968"/>
            <a:ext cx="614865" cy="96070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F4BA90D4-055C-134C-AB0F-A10FD8D55B9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852" t="69759" r="21200" b="3436"/>
          <a:stretch/>
        </p:blipFill>
        <p:spPr>
          <a:xfrm>
            <a:off x="8560546" y="5617126"/>
            <a:ext cx="636065" cy="94235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C0B748F-F658-194E-8A78-EDDF8E60D9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470" t="69759"/>
          <a:stretch/>
        </p:blipFill>
        <p:spPr>
          <a:xfrm>
            <a:off x="7199707" y="5598783"/>
            <a:ext cx="625446" cy="960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9" name="Content Placeholder 2">
            <a:extLst>
              <a:ext uri="{FF2B5EF4-FFF2-40B4-BE49-F238E27FC236}">
                <a16:creationId xmlns:a16="http://schemas.microsoft.com/office/drawing/2014/main" id="{F5C63546-A97C-0D4B-ABCB-55B7CCE219E2}"/>
              </a:ext>
            </a:extLst>
          </p:cNvPr>
          <p:cNvSpPr txBox="1">
            <a:spLocks/>
          </p:cNvSpPr>
          <p:nvPr/>
        </p:nvSpPr>
        <p:spPr>
          <a:xfrm>
            <a:off x="573742" y="1062016"/>
            <a:ext cx="11422456" cy="694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11200" dirty="0">
                <a:latin typeface="AGCanYouNotBold" panose="02000803000000000000" pitchFamily="2" charset="0"/>
                <a:ea typeface="AGCanYouNotBold" panose="02000803000000000000" pitchFamily="2" charset="0"/>
              </a:rPr>
              <a:t>Place the fractions on the </a:t>
            </a:r>
            <a:r>
              <a:rPr lang="en-AU" sz="11200" dirty="0" err="1">
                <a:latin typeface="AGCanYouNotBold" panose="02000803000000000000" pitchFamily="2" charset="0"/>
                <a:ea typeface="AGCanYouNotBold" panose="02000803000000000000" pitchFamily="2" charset="0"/>
              </a:rPr>
              <a:t>numberline</a:t>
            </a:r>
            <a:r>
              <a:rPr lang="en-AU" sz="11200" dirty="0">
                <a:latin typeface="AGCanYouNotBold" panose="02000803000000000000" pitchFamily="2" charset="0"/>
                <a:ea typeface="AGCanYouNotBold" panose="02000803000000000000" pitchFamily="2" charset="0"/>
              </a:rPr>
              <a:t> with your SP. </a:t>
            </a:r>
            <a:endParaRPr lang="en-AU" sz="64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endParaRPr lang="en-AU" dirty="0">
              <a:latin typeface="Comic Sans MS" pitchFamily="66" charset="0"/>
            </a:endParaRPr>
          </a:p>
          <a:p>
            <a:endParaRPr lang="en-AU" dirty="0">
              <a:latin typeface="Comic Sans MS" pitchFamily="66" charset="0"/>
            </a:endParaRPr>
          </a:p>
          <a:p>
            <a:r>
              <a:rPr lang="en-AU" dirty="0">
                <a:latin typeface="Comic Sans MS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37906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CECA46E9-EB52-B446-94C3-25B0A14B19B7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64D54E2-65B4-6B48-94F1-153339E0A262}"/>
              </a:ext>
            </a:extLst>
          </p:cNvPr>
          <p:cNvSpPr/>
          <p:nvPr/>
        </p:nvSpPr>
        <p:spPr>
          <a:xfrm>
            <a:off x="1561514" y="288417"/>
            <a:ext cx="8736037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66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Rotations</a:t>
            </a:r>
            <a:endParaRPr lang="en-AU" sz="4800" b="1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endParaRPr lang="en-AU" sz="3600" b="1" dirty="0">
              <a:solidFill>
                <a:srgbClr val="0070C0"/>
              </a:solidFill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algn="ctr"/>
            <a:r>
              <a:rPr lang="en-AU" sz="7200" b="1" dirty="0">
                <a:solidFill>
                  <a:srgbClr val="FFC000"/>
                </a:solidFill>
                <a:effectLst/>
                <a:latin typeface="AGCanYouNotBold" panose="02000803000000000000" pitchFamily="2" charset="0"/>
                <a:ea typeface="AGCanYouNotBold" panose="02000803000000000000" pitchFamily="2" charset="0"/>
              </a:rPr>
              <a:t>There will be a </a:t>
            </a:r>
            <a:r>
              <a:rPr lang="en-AU" sz="7200" b="1" dirty="0">
                <a:solidFill>
                  <a:srgbClr val="FFC0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range of different fraction rotations</a:t>
            </a:r>
            <a:endParaRPr lang="en-AU" sz="7200" b="0" dirty="0">
              <a:solidFill>
                <a:srgbClr val="FFC00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18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832677"/>
            <a:ext cx="1110271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Order these numbers in descending order: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2791" y="1893611"/>
            <a:ext cx="11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600">
                <a:latin typeface="AGCanYouNotBold" charset="0"/>
                <a:ea typeface="AGCanYouNotBold" charset="0"/>
                <a:cs typeface="AGCanYouNotBold" charset="0"/>
              </a:rPr>
              <a:t>324      879     567        221</a:t>
            </a:r>
          </a:p>
        </p:txBody>
      </p:sp>
      <p:sp>
        <p:nvSpPr>
          <p:cNvPr id="5" name="Rectangle 4"/>
          <p:cNvSpPr/>
          <p:nvPr/>
        </p:nvSpPr>
        <p:spPr>
          <a:xfrm>
            <a:off x="452791" y="3499673"/>
            <a:ext cx="11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600" dirty="0">
                <a:latin typeface="AGCanYouNotBold" charset="0"/>
                <a:ea typeface="AGCanYouNotBold" charset="0"/>
                <a:cs typeface="AGCanYouNotBold" charset="0"/>
              </a:rPr>
              <a:t>544      909     231        873</a:t>
            </a:r>
          </a:p>
        </p:txBody>
      </p:sp>
      <p:sp>
        <p:nvSpPr>
          <p:cNvPr id="8" name="Rectangle 7"/>
          <p:cNvSpPr/>
          <p:nvPr/>
        </p:nvSpPr>
        <p:spPr>
          <a:xfrm>
            <a:off x="452791" y="5105735"/>
            <a:ext cx="117392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s-IS" sz="3600" dirty="0">
                <a:latin typeface="AGCanYouNotBold" charset="0"/>
                <a:ea typeface="AGCanYouNotBold" charset="0"/>
                <a:cs typeface="AGCanYouNotBold" charset="0"/>
              </a:rPr>
              <a:t>1123      8669     2567        2321</a:t>
            </a:r>
          </a:p>
        </p:txBody>
      </p:sp>
    </p:spTree>
    <p:extLst>
      <p:ext uri="{BB962C8B-B14F-4D97-AF65-F5344CB8AC3E}">
        <p14:creationId xmlns:p14="http://schemas.microsoft.com/office/powerpoint/2010/main" val="2442286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595610"/>
            <a:ext cx="7271542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Read the time on the clocks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A4D7C3-36C5-2F4C-B8E8-EC288F330532}"/>
              </a:ext>
            </a:extLst>
          </p:cNvPr>
          <p:cNvSpPr txBox="1"/>
          <p:nvPr/>
        </p:nvSpPr>
        <p:spPr>
          <a:xfrm>
            <a:off x="581890" y="4717473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191069-E076-4E45-8CE9-E7006A307403}"/>
              </a:ext>
            </a:extLst>
          </p:cNvPr>
          <p:cNvSpPr txBox="1"/>
          <p:nvPr/>
        </p:nvSpPr>
        <p:spPr>
          <a:xfrm>
            <a:off x="2890050" y="4717470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0477817-0EF1-0D4B-95CB-E7EE310D0B64}"/>
              </a:ext>
            </a:extLst>
          </p:cNvPr>
          <p:cNvSpPr txBox="1"/>
          <p:nvPr/>
        </p:nvSpPr>
        <p:spPr>
          <a:xfrm>
            <a:off x="5203418" y="4738249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9ABF0E-16FE-8F4A-9018-B03745D8BDFB}"/>
              </a:ext>
            </a:extLst>
          </p:cNvPr>
          <p:cNvSpPr txBox="1"/>
          <p:nvPr/>
        </p:nvSpPr>
        <p:spPr>
          <a:xfrm>
            <a:off x="7190511" y="4717471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C8416D9-E8AA-AF4F-AE65-813C876E60DE}"/>
              </a:ext>
            </a:extLst>
          </p:cNvPr>
          <p:cNvSpPr txBox="1"/>
          <p:nvPr/>
        </p:nvSpPr>
        <p:spPr>
          <a:xfrm>
            <a:off x="9672312" y="4717470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D06ABA-46E9-D04E-B4BE-EAD832ECEB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361" y="2253512"/>
            <a:ext cx="2236325" cy="216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A272D2B-0E53-2540-8D59-86E189E6A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3783" y="2266524"/>
            <a:ext cx="2228451" cy="2160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844483-7EB2-994B-BD00-CD2ACF579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875" y="2134630"/>
            <a:ext cx="2236325" cy="2160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DC8EA0E-3B46-F04F-80D9-E16617555B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550" y="2266524"/>
            <a:ext cx="2236325" cy="216000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9163BD83-4491-434A-943F-A15DFADA4C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283" y="2266524"/>
            <a:ext cx="222845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111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52791" y="595610"/>
            <a:ext cx="6399509" cy="76944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4400" b="0" i="0" u="none" strike="noStrike" dirty="0">
                <a:solidFill>
                  <a:srgbClr val="000000"/>
                </a:solidFill>
                <a:effectLst/>
                <a:latin typeface="AGCanYouNotBold" charset="0"/>
                <a:ea typeface="AGCanYouNotBold" charset="0"/>
                <a:cs typeface="AGCanYouNotBold" charset="0"/>
              </a:rPr>
              <a:t>Solve the elapsed time: </a:t>
            </a:r>
            <a:endParaRPr lang="en-US" sz="3200" b="0" dirty="0">
              <a:effectLst/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FCBFCA-2AB5-3F49-ADF2-AC20ED7EB9B2}"/>
              </a:ext>
            </a:extLst>
          </p:cNvPr>
          <p:cNvSpPr txBox="1"/>
          <p:nvPr/>
        </p:nvSpPr>
        <p:spPr>
          <a:xfrm>
            <a:off x="452791" y="2639292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3:22 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3B472C-BFDF-9F45-85E3-62A223A6A4BB}"/>
              </a:ext>
            </a:extLst>
          </p:cNvPr>
          <p:cNvSpPr txBox="1"/>
          <p:nvPr/>
        </p:nvSpPr>
        <p:spPr>
          <a:xfrm>
            <a:off x="3389955" y="2639291"/>
            <a:ext cx="1787237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sz="3200" dirty="0"/>
              <a:t>9:45 am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E503F7-3B94-9B46-BE33-7A532D47AF0D}"/>
              </a:ext>
            </a:extLst>
          </p:cNvPr>
          <p:cNvSpPr txBox="1"/>
          <p:nvPr/>
        </p:nvSpPr>
        <p:spPr>
          <a:xfrm>
            <a:off x="659318" y="1992960"/>
            <a:ext cx="200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START</a:t>
            </a: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ADD63F-3F22-754D-BD9A-454CE12973A0}"/>
              </a:ext>
            </a:extLst>
          </p:cNvPr>
          <p:cNvSpPr txBox="1"/>
          <p:nvPr/>
        </p:nvSpPr>
        <p:spPr>
          <a:xfrm>
            <a:off x="3627355" y="1992959"/>
            <a:ext cx="20007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</a:rPr>
              <a:t>FINISH</a:t>
            </a: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743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9600" y="1998640"/>
            <a:ext cx="10972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600" dirty="0">
                <a:latin typeface="AGCanYouNotBold" charset="0"/>
                <a:ea typeface="AGCanYouNotBold" charset="0"/>
                <a:cs typeface="AGCanYouNotBold" charset="0"/>
              </a:rPr>
              <a:t>WALT:</a:t>
            </a:r>
          </a:p>
          <a:p>
            <a:pPr algn="ctr"/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equivalent fractions</a:t>
            </a:r>
          </a:p>
          <a:p>
            <a:r>
              <a:rPr lang="en-AU" dirty="0"/>
              <a:t> </a:t>
            </a:r>
          </a:p>
          <a:p>
            <a:pPr algn="ctr"/>
            <a:r>
              <a:rPr lang="en-AU" sz="3600" dirty="0">
                <a:latin typeface="AGCanYouNotBold" panose="02000803000000000000" pitchFamily="2" charset="0"/>
                <a:ea typeface="AGCanYouNotBold" panose="02000803000000000000" pitchFamily="2" charset="0"/>
                <a:cs typeface="AGCanYouNotBold" charset="0"/>
              </a:rPr>
              <a:t>WILF: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equivalent fractions through multiplying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Sort fractions into their equivalent families </a:t>
            </a:r>
          </a:p>
          <a:p>
            <a:pPr marL="457200" lvl="0" indent="-457200" algn="ctr">
              <a:buFont typeface="Arial" panose="020B0604020202020204" pitchFamily="34" charset="0"/>
              <a:buChar char="•"/>
            </a:pPr>
            <a: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  <a:t>Identify equivalent fractions on a </a:t>
            </a:r>
            <a:r>
              <a:rPr lang="en-AU" sz="2800" dirty="0" err="1">
                <a:latin typeface="AGCanYouNotBold" panose="02000803000000000000" pitchFamily="2" charset="0"/>
                <a:ea typeface="AGCanYouNotBold" panose="02000803000000000000" pitchFamily="2" charset="0"/>
              </a:rPr>
              <a:t>numberline</a:t>
            </a:r>
            <a:br>
              <a:rPr lang="en-AU" sz="2800" dirty="0">
                <a:latin typeface="AGCanYouNotBold" panose="02000803000000000000" pitchFamily="2" charset="0"/>
                <a:ea typeface="AGCanYouNotBold" panose="02000803000000000000" pitchFamily="2" charset="0"/>
              </a:rPr>
            </a:br>
            <a:endParaRPr lang="en-AU" sz="2800" dirty="0">
              <a:latin typeface="AGCanYouNotBold" panose="02000803000000000000" pitchFamily="2" charset="0"/>
              <a:ea typeface="AGCanYouNotBold" panose="02000803000000000000" pitchFamily="2" charset="0"/>
              <a:cs typeface="AGCanYouNotBold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677710" y="552090"/>
            <a:ext cx="4836580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8800" dirty="0">
                <a:solidFill>
                  <a:srgbClr val="0096FF"/>
                </a:solidFill>
                <a:latin typeface="AGCanYouNotBold" charset="0"/>
                <a:ea typeface="AGCanYouNotBold" charset="0"/>
                <a:cs typeface="AGCanYouNotBold" charset="0"/>
              </a:rPr>
              <a:t>Fractions</a:t>
            </a:r>
            <a:endParaRPr lang="en-AU" dirty="0">
              <a:solidFill>
                <a:srgbClr val="0096FF"/>
              </a:solidFill>
              <a:latin typeface="AGCanYouNotBold" charset="0"/>
              <a:ea typeface="AGCanYouNotBold" charset="0"/>
              <a:cs typeface="AGCanYouNotBold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CD7A37-CCE6-AB4E-BEB0-54871BA23A92}"/>
              </a:ext>
            </a:extLst>
          </p:cNvPr>
          <p:cNvSpPr txBox="1"/>
          <p:nvPr/>
        </p:nvSpPr>
        <p:spPr>
          <a:xfrm>
            <a:off x="11403106" y="45566"/>
            <a:ext cx="89336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0" dirty="0">
                <a:latin typeface="AGCanYouNotBold" panose="02000803000000000000" pitchFamily="2" charset="0"/>
                <a:ea typeface="AGCanYouNotBold" panose="02000803000000000000" pitchFamily="2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1578665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22021" y="1045082"/>
            <a:ext cx="11526544" cy="1731490"/>
          </a:xfrm>
        </p:spPr>
        <p:txBody>
          <a:bodyPr>
            <a:noAutofit/>
          </a:bodyPr>
          <a:lstStyle/>
          <a:p>
            <a:pPr marL="0" lvl="0" indent="0">
              <a:lnSpc>
                <a:spcPct val="110000"/>
              </a:lnSpc>
              <a:buNone/>
              <a:defRPr/>
            </a:pPr>
            <a:r>
              <a:rPr lang="en-AU" sz="2400" u="sng" dirty="0">
                <a:latin typeface="AGCanYouNotBold" panose="02000803000000000000" pitchFamily="2" charset="0"/>
                <a:ea typeface="AGCanYouNotBold" panose="02000803000000000000" pitchFamily="2" charset="0"/>
              </a:rPr>
              <a:t>Equivalent  fractions</a:t>
            </a: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 are fractions that look different but show exactly the same amount!</a:t>
            </a:r>
          </a:p>
          <a:p>
            <a:pPr marL="0" lvl="0" indent="0">
              <a:buNone/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They just use different numerators and denominators!</a:t>
            </a:r>
          </a:p>
          <a:p>
            <a:pPr marL="0" lvl="0" indent="0">
              <a:buNone/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For example:</a:t>
            </a:r>
          </a:p>
        </p:txBody>
      </p:sp>
      <p:pic>
        <p:nvPicPr>
          <p:cNvPr id="13" name="Picture 12" descr="equivalent.png"/>
          <p:cNvPicPr>
            <a:picLocks noChangeAspect="1"/>
          </p:cNvPicPr>
          <p:nvPr/>
        </p:nvPicPr>
        <p:blipFill>
          <a:blip r:embed="rId2" cstate="print"/>
          <a:srcRect t="6300" r="33355" b="72209"/>
          <a:stretch>
            <a:fillRect/>
          </a:stretch>
        </p:blipFill>
        <p:spPr>
          <a:xfrm>
            <a:off x="3969877" y="3019218"/>
            <a:ext cx="4104456" cy="187220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617949" y="4603394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2 slices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90157" y="4603394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4 slices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4761965" y="486177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4761965" y="514133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5033381" y="5115922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 txBox="1">
            <a:spLocks/>
          </p:cNvSpPr>
          <p:nvPr/>
        </p:nvSpPr>
        <p:spPr>
          <a:xfrm>
            <a:off x="6706181" y="486177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6706181" y="514133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6977597" y="5115922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986101" y="4874378"/>
            <a:ext cx="5760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5986101" y="3650242"/>
            <a:ext cx="5760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B375695-C7B5-5E49-B220-8A299D808CA4}"/>
              </a:ext>
            </a:extLst>
          </p:cNvPr>
          <p:cNvSpPr/>
          <p:nvPr/>
        </p:nvSpPr>
        <p:spPr>
          <a:xfrm>
            <a:off x="0" y="6167336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D7BABF3-237E-4E43-9FA8-94AE54419047}"/>
              </a:ext>
            </a:extLst>
          </p:cNvPr>
          <p:cNvSpPr/>
          <p:nvPr/>
        </p:nvSpPr>
        <p:spPr>
          <a:xfrm>
            <a:off x="2925382" y="288417"/>
            <a:ext cx="62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22" grpId="0"/>
      <p:bldP spid="23" grpId="0"/>
      <p:bldP spid="28" grpId="0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04894" y="903637"/>
            <a:ext cx="11326228" cy="1993686"/>
          </a:xfrm>
        </p:spPr>
        <p:txBody>
          <a:bodyPr>
            <a:normAutofit/>
          </a:bodyPr>
          <a:lstStyle/>
          <a:p>
            <a:pPr lvl="0" algn="ctr">
              <a:lnSpc>
                <a:spcPct val="110000"/>
              </a:lnSpc>
              <a:defRPr/>
            </a:pPr>
            <a:r>
              <a:rPr lang="en-AU" sz="2300" dirty="0">
                <a:latin typeface="AGCanYouNotBold" panose="02000803000000000000" pitchFamily="2" charset="0"/>
                <a:ea typeface="AGCanYouNotBold" panose="02000803000000000000" pitchFamily="2" charset="0"/>
              </a:rPr>
              <a:t>So how do I create these equivalent fractions?</a:t>
            </a:r>
          </a:p>
          <a:p>
            <a:pPr lvl="0" algn="ctr">
              <a:lnSpc>
                <a:spcPct val="110000"/>
              </a:lnSpc>
              <a:defRPr/>
            </a:pPr>
            <a:r>
              <a:rPr lang="en-AU" sz="2300" dirty="0">
                <a:latin typeface="AGCanYouNotBold" panose="02000803000000000000" pitchFamily="2" charset="0"/>
                <a:ea typeface="AGCanYouNotBold" panose="02000803000000000000" pitchFamily="2" charset="0"/>
              </a:rPr>
              <a:t>Remember the </a:t>
            </a:r>
            <a:r>
              <a:rPr lang="en-AU" sz="2300" dirty="0">
                <a:solidFill>
                  <a:srgbClr val="FF93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GOLDEN RULE: I need to multiply BOTH!!! The </a:t>
            </a:r>
            <a:r>
              <a:rPr lang="en-AU" sz="2300" u="sng" dirty="0">
                <a:solidFill>
                  <a:srgbClr val="FF93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numerator and denominator</a:t>
            </a:r>
            <a:r>
              <a:rPr lang="en-AU" sz="2300" dirty="0">
                <a:solidFill>
                  <a:srgbClr val="FF93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 by the SAME!!! amount</a:t>
            </a:r>
          </a:p>
          <a:p>
            <a:pPr lvl="0" algn="ctr">
              <a:lnSpc>
                <a:spcPct val="110000"/>
              </a:lnSpc>
              <a:defRPr/>
            </a:pPr>
            <a:endParaRPr lang="en-AU" sz="23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19" name="Content Placeholder 2"/>
          <p:cNvSpPr txBox="1">
            <a:spLocks/>
          </p:cNvSpPr>
          <p:nvPr/>
        </p:nvSpPr>
        <p:spPr>
          <a:xfrm>
            <a:off x="3976187" y="497505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0" name="Content Placeholder 2"/>
          <p:cNvSpPr txBox="1">
            <a:spLocks/>
          </p:cNvSpPr>
          <p:nvPr/>
        </p:nvSpPr>
        <p:spPr>
          <a:xfrm>
            <a:off x="3991978" y="5551118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4551425" y="5514965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ontent Placeholder 2"/>
          <p:cNvSpPr txBox="1">
            <a:spLocks/>
          </p:cNvSpPr>
          <p:nvPr/>
        </p:nvSpPr>
        <p:spPr>
          <a:xfrm>
            <a:off x="5936194" y="4975054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26" name="Content Placeholder 2"/>
          <p:cNvSpPr txBox="1">
            <a:spLocks/>
          </p:cNvSpPr>
          <p:nvPr/>
        </p:nvSpPr>
        <p:spPr>
          <a:xfrm>
            <a:off x="5920403" y="5540380"/>
            <a:ext cx="1599967" cy="658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6495641" y="5514965"/>
            <a:ext cx="470821" cy="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04145" y="5273421"/>
            <a:ext cx="116361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pic>
        <p:nvPicPr>
          <p:cNvPr id="31" name="Picture 30" descr="equivalent.png"/>
          <p:cNvPicPr>
            <a:picLocks noChangeAspect="1"/>
          </p:cNvPicPr>
          <p:nvPr/>
        </p:nvPicPr>
        <p:blipFill>
          <a:blip r:embed="rId2" cstate="print"/>
          <a:srcRect t="6300" r="33355" b="72209"/>
          <a:stretch>
            <a:fillRect/>
          </a:stretch>
        </p:blipFill>
        <p:spPr>
          <a:xfrm>
            <a:off x="3503712" y="2780928"/>
            <a:ext cx="4104456" cy="187220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151784" y="4365104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2 slices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23992" y="4365104"/>
            <a:ext cx="1152128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1300" dirty="0">
                <a:latin typeface="Comic Sans MS" pitchFamily="66" charset="0"/>
              </a:rPr>
              <a:t>4 slices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519936" y="3411952"/>
            <a:ext cx="576064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800" dirty="0">
                <a:latin typeface="Arial" pitchFamily="34" charset="0"/>
                <a:cs typeface="Arial" pitchFamily="34" charset="0"/>
              </a:rPr>
              <a:t>=</a:t>
            </a:r>
            <a:endParaRPr lang="en-AU" sz="24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35" name="Curved Down Arrow 34"/>
          <p:cNvSpPr/>
          <p:nvPr/>
        </p:nvSpPr>
        <p:spPr>
          <a:xfrm>
            <a:off x="5015880" y="4841776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Curved Down Arrow 35"/>
          <p:cNvSpPr/>
          <p:nvPr/>
        </p:nvSpPr>
        <p:spPr>
          <a:xfrm flipV="1">
            <a:off x="5015880" y="6065912"/>
            <a:ext cx="1512168" cy="432048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ontent Placeholder 2"/>
          <p:cNvSpPr txBox="1">
            <a:spLocks/>
          </p:cNvSpPr>
          <p:nvPr/>
        </p:nvSpPr>
        <p:spPr>
          <a:xfrm>
            <a:off x="5375920" y="451562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8" name="Content Placeholder 2"/>
          <p:cNvSpPr txBox="1">
            <a:spLocks/>
          </p:cNvSpPr>
          <p:nvPr/>
        </p:nvSpPr>
        <p:spPr>
          <a:xfrm>
            <a:off x="5375920" y="653184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x2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7536161" y="3396577"/>
            <a:ext cx="4242302" cy="14096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multiplied both the numerator and denominator by 2!</a:t>
            </a:r>
          </a:p>
          <a:p>
            <a:pPr marL="342900" indent="-342900" algn="ctr">
              <a:spcBef>
                <a:spcPct val="20000"/>
              </a:spcBef>
              <a:defRPr/>
            </a:pPr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342900" indent="-342900" algn="ctr">
              <a:spcBef>
                <a:spcPct val="20000"/>
              </a:spcBef>
              <a:defRPr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680176" y="5013177"/>
            <a:ext cx="302433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So I can say that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is equivalent to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9192344" y="479715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9192344" y="507671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9463760" y="505130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 txBox="1">
            <a:spLocks/>
          </p:cNvSpPr>
          <p:nvPr/>
        </p:nvSpPr>
        <p:spPr>
          <a:xfrm>
            <a:off x="9192344" y="544522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9192344" y="572478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>
            <a:off x="9463760" y="5699372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ontent Placeholder 2"/>
          <p:cNvSpPr txBox="1">
            <a:spLocks/>
          </p:cNvSpPr>
          <p:nvPr/>
        </p:nvSpPr>
        <p:spPr>
          <a:xfrm>
            <a:off x="8256240" y="249289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2</a:t>
            </a:r>
          </a:p>
        </p:txBody>
      </p:sp>
      <p:sp>
        <p:nvSpPr>
          <p:cNvPr id="50" name="Content Placeholder 2"/>
          <p:cNvSpPr txBox="1">
            <a:spLocks/>
          </p:cNvSpPr>
          <p:nvPr/>
        </p:nvSpPr>
        <p:spPr>
          <a:xfrm>
            <a:off x="8256240" y="277245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>
            <a:off x="8527656" y="274704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angle 51"/>
          <p:cNvSpPr/>
          <p:nvPr/>
        </p:nvSpPr>
        <p:spPr>
          <a:xfrm>
            <a:off x="2459596" y="2439412"/>
            <a:ext cx="7416824" cy="423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What did I multiply the first pizza fraction by to get       ?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0F98F2E-2628-B14D-999B-B48BA11D4C8E}"/>
              </a:ext>
            </a:extLst>
          </p:cNvPr>
          <p:cNvSpPr/>
          <p:nvPr/>
        </p:nvSpPr>
        <p:spPr>
          <a:xfrm>
            <a:off x="3135963" y="123286"/>
            <a:ext cx="62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76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4" grpId="0"/>
      <p:bldP spid="26" grpId="0"/>
      <p:bldP spid="30" grpId="0"/>
      <p:bldP spid="32" grpId="0"/>
      <p:bldP spid="33" grpId="0"/>
      <p:bldP spid="34" grpId="0"/>
      <p:bldP spid="35" grpId="0" animBg="1"/>
      <p:bldP spid="36" grpId="0" animBg="1"/>
      <p:bldP spid="37" grpId="0"/>
      <p:bldP spid="38" grpId="0"/>
      <p:bldP spid="39" grpId="0"/>
      <p:bldP spid="40" grpId="0"/>
      <p:bldP spid="41" grpId="0"/>
      <p:bldP spid="42" grpId="0"/>
      <p:bldP spid="44" grpId="0"/>
      <p:bldP spid="45" grpId="0"/>
      <p:bldP spid="49" grpId="0"/>
      <p:bldP spid="50" grpId="0"/>
      <p:bldP spid="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830450" y="1363549"/>
            <a:ext cx="6367337" cy="8926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block of chocolate shows: </a:t>
            </a:r>
          </a:p>
          <a:p>
            <a:endParaRPr lang="en-AU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806862" y="134528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339570" y="1155771"/>
            <a:ext cx="1095292" cy="5570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</a:rPr>
              <a:t>1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576645" y="1775847"/>
            <a:ext cx="621142" cy="52483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AGCanYouNotBold" panose="02000803000000000000" pitchFamily="2" charset="0"/>
                <a:ea typeface="AGCanYouNotBold" panose="02000803000000000000" pitchFamily="2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1400" dirty="0">
              <a:latin typeface="Comic Sans MS" pitchFamily="66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8755294" y="1680118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 descr="chocolate equiv1.png"/>
          <p:cNvPicPr>
            <a:picLocks noChangeAspect="1"/>
          </p:cNvPicPr>
          <p:nvPr/>
        </p:nvPicPr>
        <p:blipFill>
          <a:blip r:embed="rId2" cstate="print"/>
          <a:srcRect l="32579" r="35426" b="52941"/>
          <a:stretch>
            <a:fillRect/>
          </a:stretch>
        </p:blipFill>
        <p:spPr>
          <a:xfrm>
            <a:off x="2925382" y="2075786"/>
            <a:ext cx="1944216" cy="1728192"/>
          </a:xfrm>
          <a:prstGeom prst="rect">
            <a:avLst/>
          </a:prstGeom>
        </p:spPr>
      </p:pic>
      <p:pic>
        <p:nvPicPr>
          <p:cNvPr id="47" name="Picture 46" descr="chocolate equiv1.png"/>
          <p:cNvPicPr>
            <a:picLocks noChangeAspect="1"/>
          </p:cNvPicPr>
          <p:nvPr/>
        </p:nvPicPr>
        <p:blipFill>
          <a:blip r:embed="rId2" cstate="print"/>
          <a:srcRect l="44429" t="54902" r="33056" b="-7844"/>
          <a:stretch>
            <a:fillRect/>
          </a:stretch>
        </p:blipFill>
        <p:spPr>
          <a:xfrm>
            <a:off x="6591748" y="2076491"/>
            <a:ext cx="1368152" cy="1917835"/>
          </a:xfrm>
          <a:prstGeom prst="rect">
            <a:avLst/>
          </a:prstGeom>
        </p:spPr>
      </p:pic>
      <p:pic>
        <p:nvPicPr>
          <p:cNvPr id="48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5804" y="3842959"/>
            <a:ext cx="360040" cy="353559"/>
          </a:xfrm>
          <a:prstGeom prst="rect">
            <a:avLst/>
          </a:prstGeom>
          <a:noFill/>
        </p:spPr>
      </p:pic>
      <p:pic>
        <p:nvPicPr>
          <p:cNvPr id="49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3120" y="3855649"/>
            <a:ext cx="360040" cy="360040"/>
          </a:xfrm>
          <a:prstGeom prst="rect">
            <a:avLst/>
          </a:prstGeom>
          <a:noFill/>
        </p:spPr>
      </p:pic>
      <p:sp>
        <p:nvSpPr>
          <p:cNvPr id="50" name="Rectangle 49"/>
          <p:cNvSpPr/>
          <p:nvPr/>
        </p:nvSpPr>
        <p:spPr>
          <a:xfrm>
            <a:off x="1739153" y="4287958"/>
            <a:ext cx="3700467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1 out of 3 pieces are left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so this would make a fraction of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5676695" y="4287958"/>
            <a:ext cx="3758167" cy="1403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1 out of 2 pieces are left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so this would make a fraction of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2000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dirty="0"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  <p:sp>
        <p:nvSpPr>
          <p:cNvPr id="69" name="Content Placeholder 2"/>
          <p:cNvSpPr txBox="1">
            <a:spLocks/>
          </p:cNvSpPr>
          <p:nvPr/>
        </p:nvSpPr>
        <p:spPr>
          <a:xfrm>
            <a:off x="6591748" y="5185054"/>
            <a:ext cx="1253317" cy="10903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6528047" y="5769054"/>
            <a:ext cx="1431853" cy="8004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71" name="Straight Connector 70"/>
          <p:cNvCxnSpPr>
            <a:cxnSpLocks/>
          </p:cNvCxnSpPr>
          <p:nvPr/>
        </p:nvCxnSpPr>
        <p:spPr>
          <a:xfrm>
            <a:off x="6973799" y="5772209"/>
            <a:ext cx="482045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/>
          <p:cNvSpPr txBox="1">
            <a:spLocks/>
          </p:cNvSpPr>
          <p:nvPr/>
        </p:nvSpPr>
        <p:spPr>
          <a:xfrm>
            <a:off x="3234092" y="5120511"/>
            <a:ext cx="1212014" cy="10206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3223648" y="5733530"/>
            <a:ext cx="1212014" cy="8083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3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74" name="Straight Connector 73"/>
          <p:cNvCxnSpPr>
            <a:cxnSpLocks/>
          </p:cNvCxnSpPr>
          <p:nvPr/>
        </p:nvCxnSpPr>
        <p:spPr>
          <a:xfrm>
            <a:off x="3664410" y="5733391"/>
            <a:ext cx="466159" cy="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98772744-DFF6-3F49-973F-ACE0B1A831B8}"/>
              </a:ext>
            </a:extLst>
          </p:cNvPr>
          <p:cNvSpPr/>
          <p:nvPr/>
        </p:nvSpPr>
        <p:spPr>
          <a:xfrm>
            <a:off x="0" y="7377800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37A6758-1B53-BA4F-B976-B57B73BE260A}"/>
              </a:ext>
            </a:extLst>
          </p:cNvPr>
          <p:cNvSpPr/>
          <p:nvPr/>
        </p:nvSpPr>
        <p:spPr>
          <a:xfrm>
            <a:off x="2925382" y="288417"/>
            <a:ext cx="62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341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50" grpId="0"/>
      <p:bldP spid="68" grpId="0"/>
      <p:bldP spid="69" grpId="0"/>
      <p:bldP spid="70" grpId="0"/>
      <p:bldP spid="72" grpId="0"/>
      <p:bldP spid="7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58888" y="1208811"/>
            <a:ext cx="8229600" cy="8926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Let’s see if I can find another way to show: </a:t>
            </a:r>
          </a:p>
          <a:p>
            <a:pPr marL="0" indent="0">
              <a:buNone/>
            </a:pPr>
            <a:r>
              <a:rPr lang="en-AU" dirty="0">
                <a:latin typeface="AGCanYouNotBold" panose="02000803000000000000" pitchFamily="2" charset="0"/>
                <a:ea typeface="AGCanYouNotBold" panose="02000803000000000000" pitchFamily="2" charset="0"/>
              </a:rPr>
              <a:t>Which picture below also shows       ? </a:t>
            </a:r>
          </a:p>
          <a:p>
            <a:endParaRPr lang="en-AU" sz="2000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368" y="116633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en-AU" sz="1400" dirty="0">
                <a:latin typeface="Comic Sans MS" pitchFamily="66" charset="0"/>
              </a:rPr>
              <a:t>We do</a:t>
            </a:r>
          </a:p>
        </p:txBody>
      </p:sp>
      <p:sp>
        <p:nvSpPr>
          <p:cNvPr id="41" name="Content Placeholder 2"/>
          <p:cNvSpPr txBox="1">
            <a:spLocks/>
          </p:cNvSpPr>
          <p:nvPr/>
        </p:nvSpPr>
        <p:spPr>
          <a:xfrm>
            <a:off x="8824610" y="105987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44" name="Content Placeholder 2"/>
          <p:cNvSpPr txBox="1">
            <a:spLocks/>
          </p:cNvSpPr>
          <p:nvPr/>
        </p:nvSpPr>
        <p:spPr>
          <a:xfrm>
            <a:off x="8804945" y="139521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9076361" y="136980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chocolate equiv1.png"/>
          <p:cNvPicPr>
            <a:picLocks noChangeAspect="1"/>
          </p:cNvPicPr>
          <p:nvPr/>
        </p:nvPicPr>
        <p:blipFill>
          <a:blip r:embed="rId2" cstate="print"/>
          <a:srcRect l="44429" t="54902" r="33056" b="-7844"/>
          <a:stretch>
            <a:fillRect/>
          </a:stretch>
        </p:blipFill>
        <p:spPr>
          <a:xfrm>
            <a:off x="2351584" y="2852937"/>
            <a:ext cx="1368152" cy="1917835"/>
          </a:xfrm>
          <a:prstGeom prst="rect">
            <a:avLst/>
          </a:prstGeom>
        </p:spPr>
      </p:pic>
      <p:sp>
        <p:nvSpPr>
          <p:cNvPr id="69" name="Content Placeholder 2"/>
          <p:cNvSpPr txBox="1">
            <a:spLocks/>
          </p:cNvSpPr>
          <p:nvPr/>
        </p:nvSpPr>
        <p:spPr>
          <a:xfrm>
            <a:off x="2711624" y="491151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2711624" y="519107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71" name="Straight Connector 70"/>
          <p:cNvCxnSpPr/>
          <p:nvPr/>
        </p:nvCxnSpPr>
        <p:spPr>
          <a:xfrm>
            <a:off x="2983040" y="516566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7212414" y="158538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7212414" y="186494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7483830" y="183953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chocolate equiv1.png"/>
          <p:cNvPicPr>
            <a:picLocks noChangeAspect="1"/>
          </p:cNvPicPr>
          <p:nvPr/>
        </p:nvPicPr>
        <p:blipFill>
          <a:blip r:embed="rId2" cstate="print"/>
          <a:srcRect l="-1786" t="54902" r="78086" b="-2609"/>
          <a:stretch>
            <a:fillRect/>
          </a:stretch>
        </p:blipFill>
        <p:spPr>
          <a:xfrm>
            <a:off x="4295800" y="2852936"/>
            <a:ext cx="1440160" cy="1728192"/>
          </a:xfrm>
          <a:prstGeom prst="rect">
            <a:avLst/>
          </a:prstGeom>
        </p:spPr>
      </p:pic>
      <p:pic>
        <p:nvPicPr>
          <p:cNvPr id="24" name="Picture 23" descr="chocolate equiv1.png"/>
          <p:cNvPicPr>
            <a:picLocks noChangeAspect="1"/>
          </p:cNvPicPr>
          <p:nvPr/>
        </p:nvPicPr>
        <p:blipFill>
          <a:blip r:embed="rId2" cstate="print"/>
          <a:srcRect l="23099" t="54902" r="54386" b="-2609"/>
          <a:stretch>
            <a:fillRect/>
          </a:stretch>
        </p:blipFill>
        <p:spPr>
          <a:xfrm>
            <a:off x="6096000" y="2852936"/>
            <a:ext cx="1368152" cy="1728192"/>
          </a:xfrm>
          <a:prstGeom prst="rect">
            <a:avLst/>
          </a:prstGeom>
        </p:spPr>
      </p:pic>
      <p:pic>
        <p:nvPicPr>
          <p:cNvPr id="25" name="Picture 4" descr="https://upload.wikimedia.org/wikipedia/en/e/e4/Green_tick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1864" y="2564905"/>
            <a:ext cx="360040" cy="353559"/>
          </a:xfrm>
          <a:prstGeom prst="rect">
            <a:avLst/>
          </a:prstGeom>
          <a:noFill/>
        </p:spPr>
      </p:pic>
      <p:pic>
        <p:nvPicPr>
          <p:cNvPr id="26" name="Picture 2" descr="http://www.pngall.com/wp-content/uploads/2016/04/Red-Cross-Mark-PNG-180x18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0056" y="2564904"/>
            <a:ext cx="360040" cy="360040"/>
          </a:xfrm>
          <a:prstGeom prst="rect">
            <a:avLst/>
          </a:prstGeom>
          <a:noFill/>
        </p:spPr>
      </p:pic>
      <p:sp>
        <p:nvSpPr>
          <p:cNvPr id="27" name="Rectangle 26"/>
          <p:cNvSpPr/>
          <p:nvPr/>
        </p:nvSpPr>
        <p:spPr>
          <a:xfrm>
            <a:off x="7680176" y="2415557"/>
            <a:ext cx="46920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would I write this fraction?</a:t>
            </a:r>
          </a:p>
        </p:txBody>
      </p:sp>
      <p:sp>
        <p:nvSpPr>
          <p:cNvPr id="28" name="Content Placeholder 2"/>
          <p:cNvSpPr txBox="1">
            <a:spLocks/>
          </p:cNvSpPr>
          <p:nvPr/>
        </p:nvSpPr>
        <p:spPr>
          <a:xfrm>
            <a:off x="4655840" y="491151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29" name="Content Placeholder 2"/>
          <p:cNvSpPr txBox="1">
            <a:spLocks/>
          </p:cNvSpPr>
          <p:nvPr/>
        </p:nvSpPr>
        <p:spPr>
          <a:xfrm>
            <a:off x="4655840" y="519107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4927256" y="516566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7722640" y="3017511"/>
            <a:ext cx="3024336" cy="124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How did I get from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2000" dirty="0">
                <a:latin typeface="AGCanYouNotBold" panose="02000803000000000000" pitchFamily="2" charset="0"/>
                <a:ea typeface="AGCanYouNotBold" panose="02000803000000000000" pitchFamily="2" charset="0"/>
              </a:rPr>
              <a:t>           to         ?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200" dirty="0">
              <a:latin typeface="Comic Sans MS" pitchFamily="66" charset="0"/>
            </a:endParaRPr>
          </a:p>
        </p:txBody>
      </p:sp>
      <p:sp>
        <p:nvSpPr>
          <p:cNvPr id="32" name="Content Placeholder 2"/>
          <p:cNvSpPr txBox="1">
            <a:spLocks/>
          </p:cNvSpPr>
          <p:nvPr/>
        </p:nvSpPr>
        <p:spPr>
          <a:xfrm>
            <a:off x="8001533" y="336058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8001533" y="364014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>
            <a:off x="8272949" y="361473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2"/>
          <p:cNvSpPr txBox="1">
            <a:spLocks/>
          </p:cNvSpPr>
          <p:nvPr/>
        </p:nvSpPr>
        <p:spPr>
          <a:xfrm>
            <a:off x="8758125" y="3360586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36" name="Content Placeholder 2"/>
          <p:cNvSpPr txBox="1">
            <a:spLocks/>
          </p:cNvSpPr>
          <p:nvPr/>
        </p:nvSpPr>
        <p:spPr>
          <a:xfrm>
            <a:off x="8758125" y="3640148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37" name="Straight Connector 36"/>
          <p:cNvCxnSpPr/>
          <p:nvPr/>
        </p:nvCxnSpPr>
        <p:spPr>
          <a:xfrm>
            <a:off x="9029541" y="3614734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608169" y="4029674"/>
            <a:ext cx="4301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I used my </a:t>
            </a:r>
            <a:r>
              <a:rPr lang="en-AU" sz="2400" dirty="0">
                <a:solidFill>
                  <a:srgbClr val="CC990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Golden Rule </a:t>
            </a:r>
            <a:r>
              <a:rPr lang="en-AU" sz="2400" dirty="0">
                <a:latin typeface="AGCanYouNotBold" panose="02000803000000000000" pitchFamily="2" charset="0"/>
                <a:ea typeface="AGCanYouNotBold" panose="02000803000000000000" pitchFamily="2" charset="0"/>
              </a:rPr>
              <a:t>and multiplied the top and bottom number by 4!</a:t>
            </a:r>
          </a:p>
        </p:txBody>
      </p:sp>
      <p:sp>
        <p:nvSpPr>
          <p:cNvPr id="39" name="Rectangle 38"/>
          <p:cNvSpPr/>
          <p:nvPr/>
        </p:nvSpPr>
        <p:spPr>
          <a:xfrm>
            <a:off x="7684255" y="5242291"/>
            <a:ext cx="4224953" cy="1188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So I can say that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en-AU" sz="1600" dirty="0">
                <a:latin typeface="Comic Sans MS" pitchFamily="66" charset="0"/>
              </a:rPr>
              <a:t>       is equivalent to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n-AU" sz="1600" dirty="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defRPr/>
            </a:pPr>
            <a:endParaRPr lang="en-AU" sz="1400" dirty="0">
              <a:latin typeface="Comic Sans MS" pitchFamily="66" charset="0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7536160" y="551723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1</a:t>
            </a:r>
          </a:p>
        </p:txBody>
      </p:sp>
      <p:sp>
        <p:nvSpPr>
          <p:cNvPr id="42" name="Content Placeholder 2"/>
          <p:cNvSpPr txBox="1">
            <a:spLocks/>
          </p:cNvSpPr>
          <p:nvPr/>
        </p:nvSpPr>
        <p:spPr>
          <a:xfrm>
            <a:off x="7536160" y="579679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2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43" name="Straight Connector 42"/>
          <p:cNvCxnSpPr/>
          <p:nvPr/>
        </p:nvCxnSpPr>
        <p:spPr>
          <a:xfrm>
            <a:off x="7807576" y="577138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9480376" y="551723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4</a:t>
            </a:r>
          </a:p>
        </p:txBody>
      </p:sp>
      <p:sp>
        <p:nvSpPr>
          <p:cNvPr id="52" name="Content Placeholder 2"/>
          <p:cNvSpPr txBox="1">
            <a:spLocks/>
          </p:cNvSpPr>
          <p:nvPr/>
        </p:nvSpPr>
        <p:spPr>
          <a:xfrm>
            <a:off x="9480376" y="5796794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  <a:cs typeface="Arial" pitchFamily="34" charset="0"/>
              </a:rPr>
              <a:t>8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9751792" y="5771380"/>
            <a:ext cx="304649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Content Placeholder 2"/>
          <p:cNvSpPr txBox="1">
            <a:spLocks/>
          </p:cNvSpPr>
          <p:nvPr/>
        </p:nvSpPr>
        <p:spPr>
          <a:xfrm>
            <a:off x="3719736" y="5047062"/>
            <a:ext cx="792088" cy="326154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3200" dirty="0">
                <a:latin typeface="Comic Sans MS" pitchFamily="66" charset="0"/>
              </a:rPr>
              <a:t>=</a:t>
            </a:r>
          </a:p>
        </p:txBody>
      </p:sp>
      <p:sp>
        <p:nvSpPr>
          <p:cNvPr id="55" name="Curved Down Arrow 54"/>
          <p:cNvSpPr/>
          <p:nvPr/>
        </p:nvSpPr>
        <p:spPr>
          <a:xfrm>
            <a:off x="3359696" y="4869160"/>
            <a:ext cx="1512168" cy="21602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ntent Placeholder 2"/>
          <p:cNvSpPr txBox="1">
            <a:spLocks/>
          </p:cNvSpPr>
          <p:nvPr/>
        </p:nvSpPr>
        <p:spPr>
          <a:xfrm>
            <a:off x="3719736" y="4581128"/>
            <a:ext cx="720080" cy="281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100" dirty="0">
                <a:latin typeface="Comic Sans MS" pitchFamily="66" charset="0"/>
                <a:cs typeface="Arial" pitchFamily="34" charset="0"/>
              </a:rPr>
              <a:t>x4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57" name="Content Placeholder 2"/>
          <p:cNvSpPr txBox="1">
            <a:spLocks/>
          </p:cNvSpPr>
          <p:nvPr/>
        </p:nvSpPr>
        <p:spPr>
          <a:xfrm>
            <a:off x="3719736" y="5739758"/>
            <a:ext cx="720080" cy="28153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en-AU" sz="2100" dirty="0">
                <a:latin typeface="Comic Sans MS" pitchFamily="66" charset="0"/>
                <a:cs typeface="Arial" pitchFamily="34" charset="0"/>
              </a:rPr>
              <a:t>x4</a:t>
            </a:r>
          </a:p>
          <a:p>
            <a:pPr marL="34290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en-AU" sz="2400" dirty="0">
              <a:latin typeface="Comic Sans MS" pitchFamily="66" charset="0"/>
            </a:endParaRPr>
          </a:p>
        </p:txBody>
      </p:sp>
      <p:sp>
        <p:nvSpPr>
          <p:cNvPr id="58" name="Curved Down Arrow 57"/>
          <p:cNvSpPr/>
          <p:nvPr/>
        </p:nvSpPr>
        <p:spPr>
          <a:xfrm flipV="1">
            <a:off x="3359696" y="5445224"/>
            <a:ext cx="1512168" cy="21602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35E5C57-08C4-664B-A31D-8289686E0355}"/>
              </a:ext>
            </a:extLst>
          </p:cNvPr>
          <p:cNvSpPr/>
          <p:nvPr/>
        </p:nvSpPr>
        <p:spPr>
          <a:xfrm>
            <a:off x="0" y="6224758"/>
            <a:ext cx="12192000" cy="6906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CE96BEB-9A63-4E49-B825-083FD1CC26B1}"/>
              </a:ext>
            </a:extLst>
          </p:cNvPr>
          <p:cNvSpPr/>
          <p:nvPr/>
        </p:nvSpPr>
        <p:spPr>
          <a:xfrm>
            <a:off x="2925382" y="288417"/>
            <a:ext cx="62724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4800" b="1" dirty="0">
                <a:solidFill>
                  <a:srgbClr val="0070C0"/>
                </a:solidFill>
                <a:latin typeface="AGCanYouNotBold" panose="02000803000000000000" pitchFamily="2" charset="0"/>
                <a:ea typeface="AGCanYouNotBold" panose="02000803000000000000" pitchFamily="2" charset="0"/>
              </a:rPr>
              <a:t>Equivalent Fractions</a:t>
            </a:r>
            <a:endParaRPr lang="en-AU" sz="4800" b="0" dirty="0">
              <a:solidFill>
                <a:srgbClr val="0070C0"/>
              </a:solidFill>
              <a:effectLst/>
              <a:latin typeface="AGCanYouNotBold" panose="02000803000000000000" pitchFamily="2" charset="0"/>
              <a:ea typeface="AGCanYouNotBold" panose="020008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930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4" grpId="0"/>
      <p:bldP spid="69" grpId="0"/>
      <p:bldP spid="70" grpId="0"/>
      <p:bldP spid="20" grpId="0"/>
      <p:bldP spid="21" grpId="0"/>
      <p:bldP spid="27" grpId="0"/>
      <p:bldP spid="28" grpId="0"/>
      <p:bldP spid="29" grpId="0"/>
      <p:bldP spid="31" grpId="0"/>
      <p:bldP spid="32" grpId="0"/>
      <p:bldP spid="33" grpId="0"/>
      <p:bldP spid="35" grpId="0"/>
      <p:bldP spid="36" grpId="0"/>
      <p:bldP spid="38" grpId="0"/>
      <p:bldP spid="39" grpId="0"/>
      <p:bldP spid="40" grpId="0"/>
      <p:bldP spid="42" grpId="0"/>
      <p:bldP spid="51" grpId="0"/>
      <p:bldP spid="52" grpId="0"/>
      <p:bldP spid="54" grpId="0"/>
      <p:bldP spid="55" grpId="0" animBg="1"/>
      <p:bldP spid="56" grpId="0"/>
      <p:bldP spid="57" grpId="0"/>
      <p:bldP spid="5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432</Words>
  <Application>Microsoft Macintosh PowerPoint</Application>
  <PresentationFormat>Widescreen</PresentationFormat>
  <Paragraphs>194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AGCanYouNotBold</vt:lpstr>
      <vt:lpstr>Arial</vt:lpstr>
      <vt:lpstr>Calibri</vt:lpstr>
      <vt:lpstr>Calibri Light</vt:lpstr>
      <vt:lpstr>Comic Sans MS</vt:lpstr>
      <vt:lpstr>Office Theme</vt:lpstr>
      <vt:lpstr>Day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Day 5</dc:title>
  <dc:creator>HARVIE Samantha [Woodlands Primary School]</dc:creator>
  <cp:lastModifiedBy>HARVIE Samantha [Woodlands Primary School]</cp:lastModifiedBy>
  <cp:revision>1</cp:revision>
  <dcterms:created xsi:type="dcterms:W3CDTF">2022-08-19T05:12:55Z</dcterms:created>
  <dcterms:modified xsi:type="dcterms:W3CDTF">2022-08-19T05:13:16Z</dcterms:modified>
</cp:coreProperties>
</file>