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62"/>
    <p:restoredTop sz="94674"/>
  </p:normalViewPr>
  <p:slideViewPr>
    <p:cSldViewPr snapToGrid="0" snapToObjects="1">
      <p:cViewPr varScale="1">
        <p:scale>
          <a:sx n="125" d="100"/>
          <a:sy n="125" d="100"/>
        </p:scale>
        <p:origin x="192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573A-EE82-444F-98A5-3FB4B0F4E74B}" type="datetimeFigureOut">
              <a:rPr lang="en-US" smtClean="0"/>
              <a:t>3/6/21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A439-DE94-614F-B619-9BFFA5838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5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573A-EE82-444F-98A5-3FB4B0F4E74B}" type="datetimeFigureOut">
              <a:rPr lang="en-US" smtClean="0"/>
              <a:t>3/6/21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A439-DE94-614F-B619-9BFFA5838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93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573A-EE82-444F-98A5-3FB4B0F4E74B}" type="datetimeFigureOut">
              <a:rPr lang="en-US" smtClean="0"/>
              <a:t>3/6/21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A439-DE94-614F-B619-9BFFA5838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13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xfrm>
            <a:off x="892969" y="312539"/>
            <a:ext cx="10406063" cy="151804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idx="1"/>
          </p:nvPr>
        </p:nvSpPr>
        <p:spPr>
          <a:xfrm>
            <a:off x="892969" y="1830586"/>
            <a:ext cx="10406063" cy="4420195"/>
          </a:xfrm>
          <a:prstGeom prst="rect">
            <a:avLst/>
          </a:prstGeom>
        </p:spPr>
        <p:txBody>
          <a:bodyPr/>
          <a:lstStyle>
            <a:lvl1pPr>
              <a:buSzPct val="75000"/>
              <a:defRPr sz="2531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>
              <a:buSzPct val="75000"/>
              <a:defRPr sz="2531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>
              <a:buSzPct val="75000"/>
              <a:defRPr sz="2531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>
              <a:buSzPct val="75000"/>
              <a:defRPr sz="2531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>
              <a:buSzPct val="75000"/>
              <a:defRPr sz="2531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17310" y="6505277"/>
            <a:ext cx="345473" cy="267891"/>
          </a:xfrm>
          <a:prstGeom prst="rect">
            <a:avLst/>
          </a:prstGeom>
        </p:spPr>
        <p:txBody>
          <a:bodyPr/>
          <a:lstStyle>
            <a:lvl1pPr>
              <a:defRPr sz="1266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429442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573A-EE82-444F-98A5-3FB4B0F4E74B}" type="datetimeFigureOut">
              <a:rPr lang="en-US" smtClean="0"/>
              <a:t>3/6/21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A439-DE94-614F-B619-9BFFA5838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34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573A-EE82-444F-98A5-3FB4B0F4E74B}" type="datetimeFigureOut">
              <a:rPr lang="en-US" smtClean="0"/>
              <a:t>3/6/21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A439-DE94-614F-B619-9BFFA5838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74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573A-EE82-444F-98A5-3FB4B0F4E74B}" type="datetimeFigureOut">
              <a:rPr lang="en-US" smtClean="0"/>
              <a:t>3/6/21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A439-DE94-614F-B619-9BFFA5838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36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573A-EE82-444F-98A5-3FB4B0F4E74B}" type="datetimeFigureOut">
              <a:rPr lang="en-US" smtClean="0"/>
              <a:t>3/6/21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A439-DE94-614F-B619-9BFFA5838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6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573A-EE82-444F-98A5-3FB4B0F4E74B}" type="datetimeFigureOut">
              <a:rPr lang="en-US" smtClean="0"/>
              <a:t>3/6/21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A439-DE94-614F-B619-9BFFA5838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3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573A-EE82-444F-98A5-3FB4B0F4E74B}" type="datetimeFigureOut">
              <a:rPr lang="en-US" smtClean="0"/>
              <a:t>3/6/21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A439-DE94-614F-B619-9BFFA5838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84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573A-EE82-444F-98A5-3FB4B0F4E74B}" type="datetimeFigureOut">
              <a:rPr lang="en-US" smtClean="0"/>
              <a:t>3/6/21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A439-DE94-614F-B619-9BFFA5838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03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573A-EE82-444F-98A5-3FB4B0F4E74B}" type="datetimeFigureOut">
              <a:rPr lang="en-US" smtClean="0"/>
              <a:t>3/6/21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A439-DE94-614F-B619-9BFFA5838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12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7573A-EE82-444F-98A5-3FB4B0F4E74B}" type="datetimeFigureOut">
              <a:rPr lang="en-US" smtClean="0"/>
              <a:t>3/6/21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EA439-DE94-614F-B619-9BFFA5838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3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4" Type="http://schemas.openxmlformats.org/officeDocument/2006/relationships/image" Target="../media/image27.tiff"/><Relationship Id="rId5" Type="http://schemas.openxmlformats.org/officeDocument/2006/relationships/image" Target="../media/image28.tiff"/><Relationship Id="rId6" Type="http://schemas.openxmlformats.org/officeDocument/2006/relationships/image" Target="../media/image29.tiff"/><Relationship Id="rId7" Type="http://schemas.openxmlformats.org/officeDocument/2006/relationships/image" Target="../media/image30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79560" y="2381684"/>
            <a:ext cx="10972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latin typeface="AGCanYouNotBold" charset="0"/>
                <a:ea typeface="AGCanYouNotBold" charset="0"/>
                <a:cs typeface="AGCanYouNotBold" charset="0"/>
              </a:rPr>
              <a:t>WALT:</a:t>
            </a:r>
          </a:p>
          <a:p>
            <a:pPr algn="ctr"/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Apply understanding of shape and angles</a:t>
            </a:r>
          </a:p>
          <a:p>
            <a:pPr algn="ctr"/>
            <a:endParaRPr lang="en-AU" sz="2800" dirty="0">
              <a:latin typeface="AGCanYouNotBold" panose="02000803000000000000" pitchFamily="2" charset="0"/>
              <a:ea typeface="AGCanYouNotBold" panose="02000803000000000000" pitchFamily="2" charset="0"/>
              <a:cs typeface="AGCanYouNotBold" charset="0"/>
            </a:endParaRPr>
          </a:p>
          <a:p>
            <a:pPr algn="ctr"/>
            <a:r>
              <a:rPr lang="en-AU" sz="3600" dirty="0">
                <a:latin typeface="AGCanYouNotBold" charset="0"/>
                <a:ea typeface="AGCanYouNotBold" charset="0"/>
                <a:cs typeface="AGCanYouNotBold" charset="0"/>
              </a:rPr>
              <a:t>WILF:</a:t>
            </a:r>
          </a:p>
          <a:p>
            <a:pPr algn="ctr"/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- Meet differentiated criteria</a:t>
            </a:r>
          </a:p>
          <a:p>
            <a:pPr algn="ctr"/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- Include set shapes and angles</a:t>
            </a:r>
          </a:p>
          <a:p>
            <a:pPr algn="ctr"/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- Include various types of lines</a:t>
            </a:r>
          </a:p>
          <a:p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/>
            </a:r>
            <a:b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</a:br>
            <a:endParaRPr lang="en-AU" sz="2800" dirty="0">
              <a:latin typeface="AGCanYouNotBold" panose="02000803000000000000" pitchFamily="2" charset="0"/>
              <a:ea typeface="AGCanYouNotBold" panose="02000803000000000000" pitchFamily="2" charset="0"/>
              <a:cs typeface="AGCanYouNotBol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41223" y="552091"/>
            <a:ext cx="340349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8800" dirty="0">
                <a:solidFill>
                  <a:srgbClr val="0096FF"/>
                </a:solidFill>
                <a:latin typeface="AGCanYouNotBold" charset="0"/>
                <a:ea typeface="AGCanYouNotBold" charset="0"/>
                <a:cs typeface="AGCanYouNotBold" charset="0"/>
              </a:rPr>
              <a:t>Angles</a:t>
            </a:r>
            <a:endParaRPr lang="en-AU" dirty="0">
              <a:solidFill>
                <a:srgbClr val="0096FF"/>
              </a:solidFill>
              <a:latin typeface="AGCanYouNotBold" charset="0"/>
              <a:ea typeface="AGCanYouNotBold" charset="0"/>
              <a:cs typeface="AGCanYouNotBold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8CD7A37-CCE6-AB4E-BEB0-54871BA23A92}"/>
              </a:ext>
            </a:extLst>
          </p:cNvPr>
          <p:cNvSpPr txBox="1"/>
          <p:nvPr/>
        </p:nvSpPr>
        <p:spPr>
          <a:xfrm>
            <a:off x="11552360" y="45568"/>
            <a:ext cx="7441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0" dirty="0">
                <a:latin typeface="AGCanYouNotBold" panose="02000803000000000000" pitchFamily="2" charset="0"/>
                <a:ea typeface="AGCanYouNotBold" panose="02000803000000000000" pitchFamily="2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97224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4.png" descr="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13827" y="158146"/>
            <a:ext cx="3764347" cy="4566254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Rhombus"/>
          <p:cNvSpPr txBox="1"/>
          <p:nvPr/>
        </p:nvSpPr>
        <p:spPr>
          <a:xfrm>
            <a:off x="4672533" y="5020302"/>
            <a:ext cx="2725106" cy="851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5062" dirty="0">
                <a:latin typeface="AGCanYouNotBold" panose="02000803000000000000" pitchFamily="2" charset="0"/>
                <a:ea typeface="AGCanYouNotBold" panose="02000803000000000000" pitchFamily="2" charset="0"/>
              </a:rPr>
              <a:t>Rhombus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3803595-8469-CF41-B996-1387C9FA303B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5720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4.png" descr="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42116" y="1266311"/>
            <a:ext cx="3707768" cy="366824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quare"/>
          <p:cNvSpPr txBox="1"/>
          <p:nvPr/>
        </p:nvSpPr>
        <p:spPr>
          <a:xfrm>
            <a:off x="4973096" y="5125378"/>
            <a:ext cx="2245808" cy="851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5062" dirty="0">
                <a:latin typeface="AGCanYouNotBold" panose="02000803000000000000" pitchFamily="2" charset="0"/>
                <a:ea typeface="AGCanYouNotBold" panose="02000803000000000000" pitchFamily="2" charset="0"/>
              </a:rPr>
              <a:t>Square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CB27F8B-02B3-E649-889B-BC53984D2575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2446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4.png" descr="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19792" y="1310549"/>
            <a:ext cx="7752416" cy="3618503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Trapezium"/>
          <p:cNvSpPr txBox="1"/>
          <p:nvPr/>
        </p:nvSpPr>
        <p:spPr>
          <a:xfrm>
            <a:off x="4361174" y="5167709"/>
            <a:ext cx="3230051" cy="851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5062" dirty="0">
                <a:latin typeface="AGCanYouNotBold" panose="02000803000000000000" pitchFamily="2" charset="0"/>
                <a:ea typeface="AGCanYouNotBold" panose="02000803000000000000" pitchFamily="2" charset="0"/>
              </a:rPr>
              <a:t>Trapezium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06C4252-F12F-9748-85AD-4B7A355ACA98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74931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4.png" descr="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6836" y="336189"/>
            <a:ext cx="6046388" cy="4388212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Triangle"/>
          <p:cNvSpPr txBox="1"/>
          <p:nvPr/>
        </p:nvSpPr>
        <p:spPr>
          <a:xfrm>
            <a:off x="4823154" y="5020303"/>
            <a:ext cx="2433359" cy="851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5062" dirty="0">
                <a:latin typeface="AGCanYouNotBold" panose="02000803000000000000" pitchFamily="2" charset="0"/>
                <a:ea typeface="AGCanYouNotBold" panose="02000803000000000000" pitchFamily="2" charset="0"/>
              </a:rPr>
              <a:t>Triangle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00F9504-2240-744B-87A4-D25C7F72A471}"/>
              </a:ext>
            </a:extLst>
          </p:cNvPr>
          <p:cNvSpPr/>
          <p:nvPr/>
        </p:nvSpPr>
        <p:spPr>
          <a:xfrm>
            <a:off x="-56167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36806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2" y="764704"/>
            <a:ext cx="324036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9976" y="1340769"/>
            <a:ext cx="4248472" cy="266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87688" y="4861610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/>
              <a:t>Right Angles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09FC60F-3B7A-BB47-BAD9-CCE0A27E09B8}"/>
              </a:ext>
            </a:extLst>
          </p:cNvPr>
          <p:cNvSpPr/>
          <p:nvPr/>
        </p:nvSpPr>
        <p:spPr>
          <a:xfrm>
            <a:off x="-56167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">
            <a:extLst>
              <a:ext uri="{FF2B5EF4-FFF2-40B4-BE49-F238E27FC236}">
                <a16:creationId xmlns:a16="http://schemas.microsoft.com/office/drawing/2014/main" xmlns="" id="{0EC8DCFA-F061-C840-A67D-D7ED397FBDEF}"/>
              </a:ext>
            </a:extLst>
          </p:cNvPr>
          <p:cNvSpPr txBox="1"/>
          <p:nvPr/>
        </p:nvSpPr>
        <p:spPr>
          <a:xfrm>
            <a:off x="3287688" y="132681"/>
            <a:ext cx="7134967" cy="851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AU" sz="5062" dirty="0">
                <a:latin typeface="AGCanYouNotBold" panose="02000803000000000000" pitchFamily="2" charset="0"/>
                <a:ea typeface="AGCanYouNotBold" panose="02000803000000000000" pitchFamily="2" charset="0"/>
              </a:rPr>
              <a:t>What are these angles?</a:t>
            </a:r>
            <a:endParaRPr sz="5062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8370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87688" y="4861610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/>
              <a:t>Acute Angles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568" y="1411423"/>
            <a:ext cx="2893690" cy="290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9936" y="476672"/>
            <a:ext cx="2805136" cy="18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3993" y="2564904"/>
            <a:ext cx="327901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0175435-0F88-BF42-B30B-F6803493153F}"/>
              </a:ext>
            </a:extLst>
          </p:cNvPr>
          <p:cNvSpPr/>
          <p:nvPr/>
        </p:nvSpPr>
        <p:spPr>
          <a:xfrm>
            <a:off x="-56167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riangle">
            <a:extLst>
              <a:ext uri="{FF2B5EF4-FFF2-40B4-BE49-F238E27FC236}">
                <a16:creationId xmlns:a16="http://schemas.microsoft.com/office/drawing/2014/main" xmlns="" id="{D6924DA2-D586-914E-9D2A-04F5D35668BA}"/>
              </a:ext>
            </a:extLst>
          </p:cNvPr>
          <p:cNvSpPr txBox="1"/>
          <p:nvPr/>
        </p:nvSpPr>
        <p:spPr>
          <a:xfrm>
            <a:off x="3287688" y="132681"/>
            <a:ext cx="7134967" cy="851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AU" sz="5062" dirty="0">
                <a:latin typeface="AGCanYouNotBold" panose="02000803000000000000" pitchFamily="2" charset="0"/>
                <a:ea typeface="AGCanYouNotBold" panose="02000803000000000000" pitchFamily="2" charset="0"/>
              </a:rPr>
              <a:t>What are these angles?</a:t>
            </a:r>
            <a:endParaRPr sz="5062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1853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87688" y="4861610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/>
              <a:t>Obtuse Angles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2" y="692696"/>
            <a:ext cx="351180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8008" y="1298824"/>
            <a:ext cx="3973848" cy="270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4D1D011-D4EE-CA4D-96C8-745373E14179}"/>
              </a:ext>
            </a:extLst>
          </p:cNvPr>
          <p:cNvSpPr/>
          <p:nvPr/>
        </p:nvSpPr>
        <p:spPr>
          <a:xfrm>
            <a:off x="-56167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">
            <a:extLst>
              <a:ext uri="{FF2B5EF4-FFF2-40B4-BE49-F238E27FC236}">
                <a16:creationId xmlns:a16="http://schemas.microsoft.com/office/drawing/2014/main" xmlns="" id="{8AB4E869-17B7-A140-AAF6-678879534D7D}"/>
              </a:ext>
            </a:extLst>
          </p:cNvPr>
          <p:cNvSpPr txBox="1"/>
          <p:nvPr/>
        </p:nvSpPr>
        <p:spPr>
          <a:xfrm>
            <a:off x="3287688" y="132681"/>
            <a:ext cx="7134967" cy="851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AU" sz="5062" dirty="0">
                <a:latin typeface="AGCanYouNotBold" panose="02000803000000000000" pitchFamily="2" charset="0"/>
                <a:ea typeface="AGCanYouNotBold" panose="02000803000000000000" pitchFamily="2" charset="0"/>
              </a:rPr>
              <a:t>What are these angles?</a:t>
            </a:r>
            <a:endParaRPr sz="5062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0894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87688" y="4861610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/>
              <a:t>Straight Angles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0" y="1844824"/>
            <a:ext cx="462217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0056" y="1919990"/>
            <a:ext cx="3672408" cy="195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C78F479-A4D0-E44E-8CB5-0087394C1D9E}"/>
              </a:ext>
            </a:extLst>
          </p:cNvPr>
          <p:cNvSpPr/>
          <p:nvPr/>
        </p:nvSpPr>
        <p:spPr>
          <a:xfrm>
            <a:off x="-56167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">
            <a:extLst>
              <a:ext uri="{FF2B5EF4-FFF2-40B4-BE49-F238E27FC236}">
                <a16:creationId xmlns:a16="http://schemas.microsoft.com/office/drawing/2014/main" xmlns="" id="{19892869-4931-3045-A558-6FDB4EB5A351}"/>
              </a:ext>
            </a:extLst>
          </p:cNvPr>
          <p:cNvSpPr txBox="1"/>
          <p:nvPr/>
        </p:nvSpPr>
        <p:spPr>
          <a:xfrm>
            <a:off x="3287688" y="132681"/>
            <a:ext cx="7134967" cy="851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AU" sz="5062" dirty="0">
                <a:latin typeface="AGCanYouNotBold" panose="02000803000000000000" pitchFamily="2" charset="0"/>
                <a:ea typeface="AGCanYouNotBold" panose="02000803000000000000" pitchFamily="2" charset="0"/>
              </a:rPr>
              <a:t>What are these angles?</a:t>
            </a:r>
            <a:endParaRPr sz="5062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9098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87688" y="4861610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/>
              <a:t>Reflex Angles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0" y="980729"/>
            <a:ext cx="46672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0056" y="1556792"/>
            <a:ext cx="368309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4FE0978-C937-B04D-B95F-92049B446373}"/>
              </a:ext>
            </a:extLst>
          </p:cNvPr>
          <p:cNvSpPr/>
          <p:nvPr/>
        </p:nvSpPr>
        <p:spPr>
          <a:xfrm>
            <a:off x="-56167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">
            <a:extLst>
              <a:ext uri="{FF2B5EF4-FFF2-40B4-BE49-F238E27FC236}">
                <a16:creationId xmlns:a16="http://schemas.microsoft.com/office/drawing/2014/main" xmlns="" id="{A6B4E49A-0D04-244C-8FC6-947D3DA335B4}"/>
              </a:ext>
            </a:extLst>
          </p:cNvPr>
          <p:cNvSpPr txBox="1"/>
          <p:nvPr/>
        </p:nvSpPr>
        <p:spPr>
          <a:xfrm>
            <a:off x="3287688" y="132681"/>
            <a:ext cx="7134967" cy="851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AU" sz="5062" dirty="0">
                <a:latin typeface="AGCanYouNotBold" panose="02000803000000000000" pitchFamily="2" charset="0"/>
                <a:ea typeface="AGCanYouNotBold" panose="02000803000000000000" pitchFamily="2" charset="0"/>
              </a:rPr>
              <a:t>What are these angles?</a:t>
            </a:r>
            <a:endParaRPr sz="5062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7735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ypes of Line"/>
          <p:cNvSpPr txBox="1"/>
          <p:nvPr/>
        </p:nvSpPr>
        <p:spPr>
          <a:xfrm>
            <a:off x="4110261" y="189184"/>
            <a:ext cx="3590728" cy="764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6400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4500" dirty="0">
                <a:latin typeface="AGCanYouNotBold" panose="02000803000000000000" pitchFamily="2" charset="0"/>
                <a:ea typeface="AGCanYouNotBold" panose="02000803000000000000" pitchFamily="2" charset="0"/>
              </a:rPr>
              <a:t>Types of Line</a:t>
            </a:r>
          </a:p>
        </p:txBody>
      </p:sp>
      <p:sp>
        <p:nvSpPr>
          <p:cNvPr id="362" name="Shapes are made up of different types of line and these can be used when describing their properties."/>
          <p:cNvSpPr txBox="1"/>
          <p:nvPr/>
        </p:nvSpPr>
        <p:spPr>
          <a:xfrm>
            <a:off x="1818461" y="967498"/>
            <a:ext cx="8555078" cy="851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defTabSz="457200">
              <a:defRPr sz="3600" b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sz="2531" dirty="0">
                <a:latin typeface="AGCanYouNotBold" panose="02000803000000000000" pitchFamily="2" charset="0"/>
                <a:ea typeface="AGCanYouNotBold" panose="02000803000000000000" pitchFamily="2" charset="0"/>
              </a:rPr>
              <a:t>Shapes are made up of different types of line and these can be used when describing their properties. </a:t>
            </a:r>
          </a:p>
        </p:txBody>
      </p:sp>
      <p:grpSp>
        <p:nvGrpSpPr>
          <p:cNvPr id="365" name="Group"/>
          <p:cNvGrpSpPr/>
          <p:nvPr/>
        </p:nvGrpSpPr>
        <p:grpSpPr>
          <a:xfrm>
            <a:off x="376387" y="2692022"/>
            <a:ext cx="1458016" cy="1308094"/>
            <a:chOff x="0" y="0"/>
            <a:chExt cx="2073621" cy="1860400"/>
          </a:xfrm>
        </p:grpSpPr>
        <p:sp>
          <p:nvSpPr>
            <p:cNvPr id="363" name="Line"/>
            <p:cNvSpPr/>
            <p:nvPr/>
          </p:nvSpPr>
          <p:spPr>
            <a:xfrm flipV="1">
              <a:off x="0" y="-1"/>
              <a:ext cx="1703405" cy="15027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>
                <a:latin typeface="AGCanYouNotBold" panose="02000803000000000000" pitchFamily="2" charset="0"/>
                <a:ea typeface="AGCanYouNotBold" panose="02000803000000000000" pitchFamily="2" charset="0"/>
              </a:endParaRPr>
            </a:p>
          </p:txBody>
        </p:sp>
        <p:sp>
          <p:nvSpPr>
            <p:cNvPr id="364" name="Line"/>
            <p:cNvSpPr/>
            <p:nvPr/>
          </p:nvSpPr>
          <p:spPr>
            <a:xfrm flipV="1">
              <a:off x="370217" y="357700"/>
              <a:ext cx="1703405" cy="15027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>
                <a:latin typeface="AGCanYouNotBold" panose="02000803000000000000" pitchFamily="2" charset="0"/>
                <a:ea typeface="AGCanYouNotBold" panose="02000803000000000000" pitchFamily="2" charset="0"/>
              </a:endParaRPr>
            </a:p>
          </p:txBody>
        </p:sp>
      </p:grpSp>
      <p:grpSp>
        <p:nvGrpSpPr>
          <p:cNvPr id="368" name="Group"/>
          <p:cNvGrpSpPr/>
          <p:nvPr/>
        </p:nvGrpSpPr>
        <p:grpSpPr>
          <a:xfrm>
            <a:off x="10053367" y="2317181"/>
            <a:ext cx="1849248" cy="1545465"/>
            <a:chOff x="0" y="0"/>
            <a:chExt cx="2630040" cy="2197993"/>
          </a:xfrm>
        </p:grpSpPr>
        <p:sp>
          <p:nvSpPr>
            <p:cNvPr id="366" name="Line"/>
            <p:cNvSpPr/>
            <p:nvPr/>
          </p:nvSpPr>
          <p:spPr>
            <a:xfrm>
              <a:off x="0" y="2197992"/>
              <a:ext cx="2630041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>
                <a:latin typeface="AGCanYouNotBold" panose="02000803000000000000" pitchFamily="2" charset="0"/>
                <a:ea typeface="AGCanYouNotBold" panose="02000803000000000000" pitchFamily="2" charset="0"/>
              </a:endParaRPr>
            </a:p>
          </p:txBody>
        </p:sp>
        <p:sp>
          <p:nvSpPr>
            <p:cNvPr id="367" name="Line"/>
            <p:cNvSpPr/>
            <p:nvPr/>
          </p:nvSpPr>
          <p:spPr>
            <a:xfrm flipV="1">
              <a:off x="1315020" y="-1"/>
              <a:ext cx="1" cy="218362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>
                <a:latin typeface="AGCanYouNotBold" panose="02000803000000000000" pitchFamily="2" charset="0"/>
                <a:ea typeface="AGCanYouNotBold" panose="02000803000000000000" pitchFamily="2" charset="0"/>
              </a:endParaRPr>
            </a:p>
          </p:txBody>
        </p:sp>
      </p:grpSp>
      <p:pic>
        <p:nvPicPr>
          <p:cNvPr id="369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6647" y="2806209"/>
            <a:ext cx="1990308" cy="1324350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Parallel lines are always the same distance apart…"/>
          <p:cNvSpPr txBox="1"/>
          <p:nvPr/>
        </p:nvSpPr>
        <p:spPr>
          <a:xfrm>
            <a:off x="215507" y="4277454"/>
            <a:ext cx="5339122" cy="1303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234396" indent="-234396">
              <a:buSzPct val="14500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1600" dirty="0">
                <a:latin typeface="AGCanYouNotBold" panose="02000803000000000000" pitchFamily="2" charset="0"/>
                <a:ea typeface="AGCanYouNotBold" panose="02000803000000000000" pitchFamily="2" charset="0"/>
              </a:rPr>
              <a:t>Parallel lines are always the same distance apart</a:t>
            </a:r>
          </a:p>
          <a:p>
            <a:pPr marL="234396" indent="-234396">
              <a:buSzPct val="14500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1600" dirty="0">
                <a:latin typeface="AGCanYouNotBold" panose="02000803000000000000" pitchFamily="2" charset="0"/>
                <a:ea typeface="AGCanYouNotBold" panose="02000803000000000000" pitchFamily="2" charset="0"/>
              </a:rPr>
              <a:t>They never meet</a:t>
            </a:r>
          </a:p>
          <a:p>
            <a:pPr marL="234396" indent="-234396">
              <a:buSzPct val="14500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1600" dirty="0">
                <a:latin typeface="AGCanYouNotBold" panose="02000803000000000000" pitchFamily="2" charset="0"/>
                <a:ea typeface="AGCanYouNotBold" panose="02000803000000000000" pitchFamily="2" charset="0"/>
              </a:rPr>
              <a:t>They can be any length </a:t>
            </a:r>
          </a:p>
          <a:p>
            <a:pPr marL="234396" indent="-234396">
              <a:buSzPct val="14500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1600" dirty="0">
                <a:latin typeface="AGCanYouNotBold" panose="02000803000000000000" pitchFamily="2" charset="0"/>
                <a:ea typeface="AGCanYouNotBold" panose="02000803000000000000" pitchFamily="2" charset="0"/>
              </a:rPr>
              <a:t>They don't have to be straight</a:t>
            </a:r>
          </a:p>
          <a:p>
            <a:pPr marL="234396" indent="-234396">
              <a:buSzPct val="14500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1600" dirty="0">
                <a:latin typeface="AGCanYouNotBold" panose="02000803000000000000" pitchFamily="2" charset="0"/>
                <a:ea typeface="AGCanYouNotBold" panose="02000803000000000000" pitchFamily="2" charset="0"/>
              </a:rPr>
              <a:t>They can go in any direction</a:t>
            </a:r>
          </a:p>
        </p:txBody>
      </p:sp>
      <p:sp>
        <p:nvSpPr>
          <p:cNvPr id="371" name="Perpendicular lines meet at right angles…"/>
          <p:cNvSpPr txBox="1"/>
          <p:nvPr/>
        </p:nvSpPr>
        <p:spPr>
          <a:xfrm>
            <a:off x="6479253" y="4617082"/>
            <a:ext cx="4916880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234396" indent="-234396">
              <a:buSzPct val="14500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1600" dirty="0">
                <a:latin typeface="AGCanYouNotBold" panose="02000803000000000000" pitchFamily="2" charset="0"/>
                <a:ea typeface="AGCanYouNotBold" panose="02000803000000000000" pitchFamily="2" charset="0"/>
              </a:rPr>
              <a:t>Perpendicular lines meet at right angles</a:t>
            </a:r>
          </a:p>
          <a:p>
            <a:pPr marL="234396" indent="-234396">
              <a:buSzPct val="14500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1600" dirty="0">
                <a:latin typeface="AGCanYouNotBold" panose="02000803000000000000" pitchFamily="2" charset="0"/>
                <a:ea typeface="AGCanYouNotBold" panose="02000803000000000000" pitchFamily="2" charset="0"/>
              </a:rPr>
              <a:t>Sometimes they intersect (cross over)</a:t>
            </a:r>
          </a:p>
        </p:txBody>
      </p:sp>
      <p:grpSp>
        <p:nvGrpSpPr>
          <p:cNvPr id="374" name="Group"/>
          <p:cNvGrpSpPr/>
          <p:nvPr/>
        </p:nvGrpSpPr>
        <p:grpSpPr>
          <a:xfrm>
            <a:off x="6791054" y="2761230"/>
            <a:ext cx="1849248" cy="1535361"/>
            <a:chOff x="0" y="0"/>
            <a:chExt cx="2630040" cy="2183623"/>
          </a:xfrm>
        </p:grpSpPr>
        <p:sp>
          <p:nvSpPr>
            <p:cNvPr id="372" name="Line"/>
            <p:cNvSpPr/>
            <p:nvPr/>
          </p:nvSpPr>
          <p:spPr>
            <a:xfrm>
              <a:off x="0" y="1091811"/>
              <a:ext cx="2630041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>
                <a:latin typeface="AGCanYouNotBold" panose="02000803000000000000" pitchFamily="2" charset="0"/>
                <a:ea typeface="AGCanYouNotBold" panose="02000803000000000000" pitchFamily="2" charset="0"/>
              </a:endParaRPr>
            </a:p>
          </p:txBody>
        </p:sp>
        <p:sp>
          <p:nvSpPr>
            <p:cNvPr id="373" name="Line"/>
            <p:cNvSpPr/>
            <p:nvPr/>
          </p:nvSpPr>
          <p:spPr>
            <a:xfrm flipV="1">
              <a:off x="1315020" y="0"/>
              <a:ext cx="1" cy="218362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>
                <a:latin typeface="AGCanYouNotBold" panose="02000803000000000000" pitchFamily="2" charset="0"/>
                <a:ea typeface="AGCanYouNotBold" panose="02000803000000000000" pitchFamily="2" charset="0"/>
              </a:endParaRPr>
            </a:p>
          </p:txBody>
        </p:sp>
      </p:grpSp>
      <p:grpSp>
        <p:nvGrpSpPr>
          <p:cNvPr id="377" name="Group"/>
          <p:cNvGrpSpPr/>
          <p:nvPr/>
        </p:nvGrpSpPr>
        <p:grpSpPr>
          <a:xfrm rot="18900000">
            <a:off x="8622791" y="2840514"/>
            <a:ext cx="1849248" cy="1847768"/>
            <a:chOff x="0" y="0"/>
            <a:chExt cx="2630040" cy="2627935"/>
          </a:xfrm>
        </p:grpSpPr>
        <p:sp>
          <p:nvSpPr>
            <p:cNvPr id="375" name="Line"/>
            <p:cNvSpPr/>
            <p:nvPr/>
          </p:nvSpPr>
          <p:spPr>
            <a:xfrm>
              <a:off x="-1" y="1313967"/>
              <a:ext cx="2630042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>
                <a:latin typeface="AGCanYouNotBold" panose="02000803000000000000" pitchFamily="2" charset="0"/>
                <a:ea typeface="AGCanYouNotBold" panose="02000803000000000000" pitchFamily="2" charset="0"/>
              </a:endParaRPr>
            </a:p>
          </p:txBody>
        </p:sp>
        <p:sp>
          <p:nvSpPr>
            <p:cNvPr id="376" name="Line"/>
            <p:cNvSpPr/>
            <p:nvPr/>
          </p:nvSpPr>
          <p:spPr>
            <a:xfrm flipV="1">
              <a:off x="1315020" y="0"/>
              <a:ext cx="1" cy="26279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>
                <a:latin typeface="AGCanYouNotBold" panose="02000803000000000000" pitchFamily="2" charset="0"/>
                <a:ea typeface="AGCanYouNotBold" panose="02000803000000000000" pitchFamily="2" charset="0"/>
              </a:endParaRPr>
            </a:p>
          </p:txBody>
        </p:sp>
      </p:grpSp>
      <p:sp>
        <p:nvSpPr>
          <p:cNvPr id="378" name="Parallel Lines"/>
          <p:cNvSpPr txBox="1"/>
          <p:nvPr/>
        </p:nvSpPr>
        <p:spPr>
          <a:xfrm>
            <a:off x="2206581" y="2323091"/>
            <a:ext cx="1971695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600">
                <a:solidFill>
                  <a:srgbClr val="FF2F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531">
                <a:latin typeface="AGCanYouNotBold" panose="02000803000000000000" pitchFamily="2" charset="0"/>
                <a:ea typeface="AGCanYouNotBold" panose="02000803000000000000" pitchFamily="2" charset="0"/>
              </a:rPr>
              <a:t>Parallel Lines </a:t>
            </a:r>
          </a:p>
        </p:txBody>
      </p:sp>
      <p:sp>
        <p:nvSpPr>
          <p:cNvPr id="379" name="Perpendicular Lines"/>
          <p:cNvSpPr txBox="1"/>
          <p:nvPr/>
        </p:nvSpPr>
        <p:spPr>
          <a:xfrm>
            <a:off x="6723081" y="2086381"/>
            <a:ext cx="3034485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600">
                <a:solidFill>
                  <a:srgbClr val="FF2F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531">
                <a:latin typeface="AGCanYouNotBold" panose="02000803000000000000" pitchFamily="2" charset="0"/>
                <a:ea typeface="AGCanYouNotBold" panose="02000803000000000000" pitchFamily="2" charset="0"/>
              </a:rPr>
              <a:t>Perpendicular Lines </a:t>
            </a:r>
          </a:p>
        </p:txBody>
      </p:sp>
      <p:sp>
        <p:nvSpPr>
          <p:cNvPr id="380" name="https://www.studyladder.com.au/games/activity/identifying-lines-21336?lc_set="/>
          <p:cNvSpPr txBox="1"/>
          <p:nvPr/>
        </p:nvSpPr>
        <p:spPr>
          <a:xfrm>
            <a:off x="6096000" y="5271285"/>
            <a:ext cx="4833181" cy="461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u="sng">
                <a:solidFill>
                  <a:srgbClr val="0433FF"/>
                </a:solidFill>
                <a:hlinkClick r:id=""/>
              </a:defRPr>
            </a:lvl1pPr>
          </a:lstStyle>
          <a:p>
            <a:pPr>
              <a:defRPr u="none"/>
            </a:pPr>
            <a:r>
              <a:rPr sz="1266">
                <a:latin typeface="AGCanYouNotBold" panose="02000803000000000000" pitchFamily="2" charset="0"/>
                <a:ea typeface="AGCanYouNotBold" panose="02000803000000000000" pitchFamily="2" charset="0"/>
              </a:rPr>
              <a:t>https://www.studyladder.com.au/games/activity/identifying-lines-21336?lc_set=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E6FEF68-F7ED-BC43-A0DF-BE209B48F815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90763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" grpId="0" animBg="1" advAuto="0"/>
      <p:bldP spid="368" grpId="0" animBg="1" advAuto="0"/>
      <p:bldP spid="369" grpId="0" animBg="1" advAuto="0"/>
      <p:bldP spid="370" grpId="0" animBg="1" advAuto="0"/>
      <p:bldP spid="371" grpId="0" animBg="1" advAuto="0"/>
      <p:bldP spid="374" grpId="0" animBg="1" advAuto="0"/>
      <p:bldP spid="377" grpId="0" animBg="1" advAuto="0"/>
      <p:bldP spid="378" grpId="0" animBg="1" advAuto="0"/>
      <p:bldP spid="379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Name these shapes:"/>
          <p:cNvSpPr txBox="1"/>
          <p:nvPr/>
        </p:nvSpPr>
        <p:spPr>
          <a:xfrm>
            <a:off x="2859841" y="1247114"/>
            <a:ext cx="6327704" cy="3188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7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AU" sz="5062" dirty="0">
                <a:latin typeface="AGCanYouNotBold" panose="02000803000000000000" pitchFamily="2" charset="0"/>
                <a:ea typeface="AGCanYouNotBold" panose="02000803000000000000" pitchFamily="2" charset="0"/>
              </a:rPr>
              <a:t>Lets Recap…</a:t>
            </a:r>
          </a:p>
          <a:p>
            <a:pPr algn="ctr"/>
            <a:endParaRPr lang="en-AU" sz="5062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pPr algn="ctr"/>
            <a:r>
              <a:rPr sz="5062" dirty="0">
                <a:latin typeface="AGCanYouNotBold" panose="02000803000000000000" pitchFamily="2" charset="0"/>
                <a:ea typeface="AGCanYouNotBold" panose="02000803000000000000" pitchFamily="2" charset="0"/>
              </a:rPr>
              <a:t>Name these shapes</a:t>
            </a:r>
            <a:r>
              <a:rPr lang="en-AU" sz="5062" dirty="0">
                <a:latin typeface="AGCanYouNotBold" panose="02000803000000000000" pitchFamily="2" charset="0"/>
                <a:ea typeface="AGCanYouNotBold" panose="02000803000000000000" pitchFamily="2" charset="0"/>
              </a:rPr>
              <a:t> and their properties</a:t>
            </a:r>
            <a:r>
              <a:rPr sz="5062" dirty="0">
                <a:latin typeface="AGCanYouNotBold" panose="02000803000000000000" pitchFamily="2" charset="0"/>
                <a:ea typeface="AGCanYouNotBold" panose="02000803000000000000" pitchFamily="2" charset="0"/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C7287A9-A046-1246-89C6-4FEF5E8BE11C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01941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169" y="1332202"/>
            <a:ext cx="6523831" cy="4420195"/>
          </a:xfrm>
        </p:spPr>
        <p:txBody>
          <a:bodyPr>
            <a:normAutofit/>
          </a:bodyPr>
          <a:lstStyle/>
          <a:p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Now we have completed a recap, let’s take a look at what we are doing today. </a:t>
            </a:r>
          </a:p>
          <a:p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You are going to be designing a new town using your knowledge or 2D shapes and angles. </a:t>
            </a:r>
          </a:p>
          <a:p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There are specific shapes and angles you must include in your town.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D50EEFE-E159-8045-9A95-1F619261A11D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3E40261-E525-9F40-9117-479A8EE18BD9}"/>
              </a:ext>
            </a:extLst>
          </p:cNvPr>
          <p:cNvSpPr txBox="1"/>
          <p:nvPr/>
        </p:nvSpPr>
        <p:spPr>
          <a:xfrm>
            <a:off x="1329148" y="293735"/>
            <a:ext cx="4800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4800" dirty="0">
                <a:latin typeface="AGCanYouNotBold" panose="02000803000000000000" pitchFamily="2" charset="0"/>
                <a:ea typeface="AGCanYouNotBold" panose="02000803000000000000" pitchFamily="2" charset="0"/>
              </a:rPr>
              <a:t>Geometry Town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762FBE7-B3DC-C34C-8ADA-3B424BD67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704014" y="1418442"/>
            <a:ext cx="5962188" cy="445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21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7F4415E-6A2E-2943-8720-A7880CF1B8FE}"/>
              </a:ext>
            </a:extLst>
          </p:cNvPr>
          <p:cNvSpPr/>
          <p:nvPr/>
        </p:nvSpPr>
        <p:spPr>
          <a:xfrm>
            <a:off x="356185" y="386834"/>
            <a:ext cx="65341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>
                <a:latin typeface="AGCanYouNotBold" panose="02000803000000000000" pitchFamily="2" charset="0"/>
                <a:ea typeface="AGCanYouNotBold" panose="02000803000000000000" pitchFamily="2" charset="0"/>
              </a:rPr>
              <a:t>Here is what you need to include.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355E1EC8-FA9D-E349-9C8D-327E6E0049B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6185" y="1359746"/>
          <a:ext cx="11576736" cy="4210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8912">
                  <a:extLst>
                    <a:ext uri="{9D8B030D-6E8A-4147-A177-3AD203B41FA5}">
                      <a16:colId xmlns:a16="http://schemas.microsoft.com/office/drawing/2014/main" xmlns="" val="1509825774"/>
                    </a:ext>
                  </a:extLst>
                </a:gridCol>
                <a:gridCol w="3858912">
                  <a:extLst>
                    <a:ext uri="{9D8B030D-6E8A-4147-A177-3AD203B41FA5}">
                      <a16:colId xmlns:a16="http://schemas.microsoft.com/office/drawing/2014/main" xmlns="" val="115093356"/>
                    </a:ext>
                  </a:extLst>
                </a:gridCol>
                <a:gridCol w="3858912">
                  <a:extLst>
                    <a:ext uri="{9D8B030D-6E8A-4147-A177-3AD203B41FA5}">
                      <a16:colId xmlns:a16="http://schemas.microsoft.com/office/drawing/2014/main" xmlns="" val="94528768"/>
                    </a:ext>
                  </a:extLst>
                </a:gridCol>
              </a:tblGrid>
              <a:tr h="491914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/>
                          </a:solidFill>
                          <a:latin typeface="AGCanYouNotBold" panose="02000803000000000000" pitchFamily="2" charset="0"/>
                          <a:ea typeface="AGCanYouNotBold" panose="02000803000000000000" pitchFamily="2" charset="0"/>
                        </a:rPr>
                        <a:t>Yellow and Orange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/>
                          </a:solidFill>
                          <a:latin typeface="AGCanYouNotBold" panose="02000803000000000000" pitchFamily="2" charset="0"/>
                          <a:ea typeface="AGCanYouNotBold" panose="02000803000000000000" pitchFamily="2" charset="0"/>
                        </a:rPr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/>
                          </a:solidFill>
                          <a:latin typeface="AGCanYouNotBold" panose="02000803000000000000" pitchFamily="2" charset="0"/>
                          <a:ea typeface="AGCanYouNotBold" panose="02000803000000000000" pitchFamily="2" charset="0"/>
                        </a:rPr>
                        <a:t>Green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777664"/>
                  </a:ext>
                </a:extLst>
              </a:tr>
              <a:tr h="257767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700" dirty="0">
                          <a:latin typeface="AGCanYouNotBold" panose="02000803000000000000" pitchFamily="2" charset="0"/>
                          <a:ea typeface="AGCanYouNotBold" panose="02000803000000000000" pitchFamily="2" charset="0"/>
                        </a:rPr>
                        <a:t>2 right angles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700" dirty="0">
                          <a:latin typeface="AGCanYouNotBold" panose="02000803000000000000" pitchFamily="2" charset="0"/>
                          <a:ea typeface="AGCanYouNotBold" panose="02000803000000000000" pitchFamily="2" charset="0"/>
                        </a:rPr>
                        <a:t>2 acute angles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700" dirty="0">
                          <a:latin typeface="AGCanYouNotBold" panose="02000803000000000000" pitchFamily="2" charset="0"/>
                          <a:ea typeface="AGCanYouNotBold" panose="02000803000000000000" pitchFamily="2" charset="0"/>
                        </a:rPr>
                        <a:t>2 obtuse angles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700" dirty="0">
                          <a:latin typeface="AGCanYouNotBold" panose="02000803000000000000" pitchFamily="2" charset="0"/>
                          <a:ea typeface="AGCanYouNotBold" panose="02000803000000000000" pitchFamily="2" charset="0"/>
                        </a:rPr>
                        <a:t>At least 2 streets that are parallel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700" dirty="0">
                          <a:latin typeface="AGCanYouNotBold" panose="02000803000000000000" pitchFamily="2" charset="0"/>
                          <a:ea typeface="AGCanYouNotBold" panose="02000803000000000000" pitchFamily="2" charset="0"/>
                        </a:rPr>
                        <a:t>At least 2 streets that are perpendicular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700" dirty="0">
                          <a:latin typeface="AGCanYouNotBold" panose="02000803000000000000" pitchFamily="2" charset="0"/>
                          <a:ea typeface="AGCanYouNotBold" panose="02000803000000000000" pitchFamily="2" charset="0"/>
                        </a:rPr>
                        <a:t>5 buildings that are the shape of a quadrilateral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700" dirty="0">
                          <a:latin typeface="AGCanYouNotBold" panose="02000803000000000000" pitchFamily="2" charset="0"/>
                          <a:ea typeface="AGCanYouNotBold" panose="02000803000000000000" pitchFamily="2" charset="0"/>
                        </a:rPr>
                        <a:t>1 building that is a pentagon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700" dirty="0">
                          <a:latin typeface="AGCanYouNotBold" panose="02000803000000000000" pitchFamily="2" charset="0"/>
                          <a:ea typeface="AGCanYouNotBold" panose="02000803000000000000" pitchFamily="2" charset="0"/>
                        </a:rPr>
                        <a:t>A park that is the shape of a hexagon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700" dirty="0">
                          <a:latin typeface="AGCanYouNotBold" panose="02000803000000000000" pitchFamily="2" charset="0"/>
                          <a:ea typeface="AGCanYouNotBold" panose="02000803000000000000" pitchFamily="2" charset="0"/>
                        </a:rPr>
                        <a:t>An ice cream parlour the shape of a triangle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700" dirty="0">
                          <a:latin typeface="AGCanYouNotBold" panose="02000803000000000000" pitchFamily="2" charset="0"/>
                          <a:ea typeface="AGCanYouNotBold" panose="02000803000000000000" pitchFamily="2" charset="0"/>
                        </a:rPr>
                        <a:t>1 shape with no lines of symmetry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700" dirty="0">
                          <a:latin typeface="AGCanYouNotBold" panose="02000803000000000000" pitchFamily="2" charset="0"/>
                          <a:ea typeface="AGCanYouNotBold" panose="02000803000000000000" pitchFamily="2" charset="0"/>
                        </a:rPr>
                        <a:t>2 shapes with lines of symmetry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AU" sz="1700" dirty="0">
                        <a:latin typeface="AGCanYouNotBold" panose="02000803000000000000" pitchFamily="2" charset="0"/>
                        <a:ea typeface="AGCanYouNotBold" panose="020008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700" dirty="0">
                          <a:latin typeface="AGCanYouNotBold" panose="02000803000000000000" pitchFamily="2" charset="0"/>
                          <a:ea typeface="AGCanYouNotBold" panose="02000803000000000000" pitchFamily="2" charset="0"/>
                        </a:rPr>
                        <a:t>2 right angles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700" dirty="0">
                          <a:latin typeface="AGCanYouNotBold" panose="02000803000000000000" pitchFamily="2" charset="0"/>
                          <a:ea typeface="AGCanYouNotBold" panose="02000803000000000000" pitchFamily="2" charset="0"/>
                        </a:rPr>
                        <a:t>2 acute angles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700" dirty="0">
                          <a:latin typeface="AGCanYouNotBold" panose="02000803000000000000" pitchFamily="2" charset="0"/>
                          <a:ea typeface="AGCanYouNotBold" panose="02000803000000000000" pitchFamily="2" charset="0"/>
                        </a:rPr>
                        <a:t>2 obtuse angles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700" dirty="0">
                          <a:latin typeface="AGCanYouNotBold" panose="02000803000000000000" pitchFamily="2" charset="0"/>
                          <a:ea typeface="AGCanYouNotBold" panose="02000803000000000000" pitchFamily="2" charset="0"/>
                        </a:rPr>
                        <a:t>At least 2 streets that are parallel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700" dirty="0">
                          <a:latin typeface="AGCanYouNotBold" panose="02000803000000000000" pitchFamily="2" charset="0"/>
                          <a:ea typeface="AGCanYouNotBold" panose="02000803000000000000" pitchFamily="2" charset="0"/>
                        </a:rPr>
                        <a:t>At least 2 streets that are perpendicular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700" dirty="0">
                          <a:latin typeface="AGCanYouNotBold" panose="02000803000000000000" pitchFamily="2" charset="0"/>
                          <a:ea typeface="AGCanYouNotBold" panose="02000803000000000000" pitchFamily="2" charset="0"/>
                        </a:rPr>
                        <a:t>1 square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700" dirty="0">
                          <a:latin typeface="AGCanYouNotBold" panose="02000803000000000000" pitchFamily="2" charset="0"/>
                          <a:ea typeface="AGCanYouNotBold" panose="02000803000000000000" pitchFamily="2" charset="0"/>
                        </a:rPr>
                        <a:t>1 rectangle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700" dirty="0">
                          <a:latin typeface="AGCanYouNotBold" panose="02000803000000000000" pitchFamily="2" charset="0"/>
                          <a:ea typeface="AGCanYouNotBold" panose="02000803000000000000" pitchFamily="2" charset="0"/>
                        </a:rPr>
                        <a:t>1 trapezium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700" dirty="0">
                          <a:latin typeface="AGCanYouNotBold" panose="02000803000000000000" pitchFamily="2" charset="0"/>
                          <a:ea typeface="AGCanYouNotBold" panose="02000803000000000000" pitchFamily="2" charset="0"/>
                        </a:rPr>
                        <a:t>1 pentagon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700" dirty="0">
                          <a:latin typeface="AGCanYouNotBold" panose="02000803000000000000" pitchFamily="2" charset="0"/>
                          <a:ea typeface="AGCanYouNotBold" panose="02000803000000000000" pitchFamily="2" charset="0"/>
                        </a:rPr>
                        <a:t>A park that is the shape of a hexagon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700" dirty="0">
                          <a:latin typeface="AGCanYouNotBold" panose="02000803000000000000" pitchFamily="2" charset="0"/>
                          <a:ea typeface="AGCanYouNotBold" panose="02000803000000000000" pitchFamily="2" charset="0"/>
                        </a:rPr>
                        <a:t>An ice cream parlour the shape of a triangle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AU" sz="1700" dirty="0">
                        <a:latin typeface="AGCanYouNotBold" panose="02000803000000000000" pitchFamily="2" charset="0"/>
                        <a:ea typeface="AGCanYouNotBold" panose="020008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700" dirty="0">
                          <a:latin typeface="AGCanYouNotBold" panose="02000803000000000000" pitchFamily="2" charset="0"/>
                          <a:ea typeface="AGCanYouNotBold" panose="02000803000000000000" pitchFamily="2" charset="0"/>
                        </a:rPr>
                        <a:t>2 right angles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700" dirty="0">
                          <a:latin typeface="AGCanYouNotBold" panose="02000803000000000000" pitchFamily="2" charset="0"/>
                          <a:ea typeface="AGCanYouNotBold" panose="02000803000000000000" pitchFamily="2" charset="0"/>
                        </a:rPr>
                        <a:t>2 acute angles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700" dirty="0">
                          <a:latin typeface="AGCanYouNotBold" panose="02000803000000000000" pitchFamily="2" charset="0"/>
                          <a:ea typeface="AGCanYouNotBold" panose="02000803000000000000" pitchFamily="2" charset="0"/>
                        </a:rPr>
                        <a:t>2 obtuse angles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700" dirty="0">
                          <a:latin typeface="AGCanYouNotBold" panose="02000803000000000000" pitchFamily="2" charset="0"/>
                          <a:ea typeface="AGCanYouNotBold" panose="02000803000000000000" pitchFamily="2" charset="0"/>
                        </a:rPr>
                        <a:t>1 square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700" dirty="0">
                          <a:latin typeface="AGCanYouNotBold" panose="02000803000000000000" pitchFamily="2" charset="0"/>
                          <a:ea typeface="AGCanYouNotBold" panose="02000803000000000000" pitchFamily="2" charset="0"/>
                        </a:rPr>
                        <a:t>1 rectangle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700" dirty="0">
                          <a:latin typeface="AGCanYouNotBold" panose="02000803000000000000" pitchFamily="2" charset="0"/>
                          <a:ea typeface="AGCanYouNotBold" panose="02000803000000000000" pitchFamily="2" charset="0"/>
                        </a:rPr>
                        <a:t>1 trapezium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700" dirty="0">
                          <a:latin typeface="AGCanYouNotBold" panose="02000803000000000000" pitchFamily="2" charset="0"/>
                          <a:ea typeface="AGCanYouNotBold" panose="02000803000000000000" pitchFamily="2" charset="0"/>
                        </a:rPr>
                        <a:t>1 pentagon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700" dirty="0">
                          <a:latin typeface="AGCanYouNotBold" panose="02000803000000000000" pitchFamily="2" charset="0"/>
                          <a:ea typeface="AGCanYouNotBold" panose="02000803000000000000" pitchFamily="2" charset="0"/>
                        </a:rPr>
                        <a:t>A park that is the shape of a hexagon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700" dirty="0">
                          <a:latin typeface="AGCanYouNotBold" panose="02000803000000000000" pitchFamily="2" charset="0"/>
                          <a:ea typeface="AGCanYouNotBold" panose="02000803000000000000" pitchFamily="2" charset="0"/>
                        </a:rPr>
                        <a:t>An ice cream parlour the shape of a triangle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AU" sz="1700" dirty="0">
                        <a:latin typeface="AGCanYouNotBold" panose="02000803000000000000" pitchFamily="2" charset="0"/>
                        <a:ea typeface="AGCanYouNotBold" panose="020008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52894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684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35395B1-9A73-664B-B623-BA2A8C4BF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044" y="277708"/>
            <a:ext cx="3986136" cy="31319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9A78C89-D151-8D45-A852-B246057CE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320" y="1017419"/>
            <a:ext cx="3515330" cy="27620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579AC42-30D3-4D44-9915-4E2BF8C182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69" y="2676577"/>
            <a:ext cx="2969457" cy="39796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6CBE866-2CEC-E34F-BDC6-3A8765CA18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8458" y="3487547"/>
            <a:ext cx="4412734" cy="32925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7AF8D5F-1EDE-CF4D-911C-D5FB3C204E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9721" y="3941414"/>
            <a:ext cx="4157942" cy="275463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4475947-48EF-F744-8AD6-2457B13E63A4}"/>
              </a:ext>
            </a:extLst>
          </p:cNvPr>
          <p:cNvSpPr/>
          <p:nvPr/>
        </p:nvSpPr>
        <p:spPr>
          <a:xfrm>
            <a:off x="4075895" y="146387"/>
            <a:ext cx="24849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dirty="0">
                <a:latin typeface="AGCanYouNotBold" panose="02000803000000000000" pitchFamily="2" charset="0"/>
                <a:ea typeface="AGCanYouNotBold" panose="02000803000000000000" pitchFamily="2" charset="0"/>
              </a:rPr>
              <a:t>Examples: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4E9B28E-9698-824E-AE8E-E650D14CCE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86" y="274868"/>
            <a:ext cx="3355444" cy="223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5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4.png" descr="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57514" y="409605"/>
            <a:ext cx="5068815" cy="4746898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Circle"/>
          <p:cNvSpPr txBox="1"/>
          <p:nvPr/>
        </p:nvSpPr>
        <p:spPr>
          <a:xfrm>
            <a:off x="5258281" y="5345943"/>
            <a:ext cx="1729641" cy="851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5062" dirty="0">
                <a:latin typeface="AGCanYouNotBold" panose="02000803000000000000" pitchFamily="2" charset="0"/>
                <a:ea typeface="AGCanYouNotBold" panose="02000803000000000000" pitchFamily="2" charset="0"/>
              </a:rPr>
              <a:t>Circle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F9E7FA6-30CD-4E40-A962-B0AB0EF7444E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37250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4.png" descr="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7180" y="308172"/>
            <a:ext cx="5355370" cy="4812228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Hexagon"/>
          <p:cNvSpPr txBox="1"/>
          <p:nvPr/>
        </p:nvSpPr>
        <p:spPr>
          <a:xfrm>
            <a:off x="4797071" y="5320481"/>
            <a:ext cx="2524730" cy="851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5062" dirty="0">
                <a:latin typeface="AGCanYouNotBold" panose="02000803000000000000" pitchFamily="2" charset="0"/>
                <a:ea typeface="AGCanYouNotBold" panose="02000803000000000000" pitchFamily="2" charset="0"/>
              </a:rPr>
              <a:t>Hexagon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281B323-2EAA-5745-885C-84440570D951}"/>
              </a:ext>
            </a:extLst>
          </p:cNvPr>
          <p:cNvSpPr/>
          <p:nvPr/>
        </p:nvSpPr>
        <p:spPr>
          <a:xfrm>
            <a:off x="0" y="6171612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69312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4.png" descr="4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95020" y="220335"/>
            <a:ext cx="4995631" cy="5096843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Octagon"/>
          <p:cNvSpPr txBox="1"/>
          <p:nvPr/>
        </p:nvSpPr>
        <p:spPr>
          <a:xfrm>
            <a:off x="4630470" y="5322227"/>
            <a:ext cx="2524730" cy="851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5062" dirty="0">
                <a:latin typeface="AGCanYouNotBold" panose="02000803000000000000" pitchFamily="2" charset="0"/>
                <a:ea typeface="AGCanYouNotBold" panose="02000803000000000000" pitchFamily="2" charset="0"/>
              </a:rPr>
              <a:t>Octagon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CCCA481-8CCF-9240-8E7D-1D0E820340D5}"/>
              </a:ext>
            </a:extLst>
          </p:cNvPr>
          <p:cNvSpPr/>
          <p:nvPr/>
        </p:nvSpPr>
        <p:spPr>
          <a:xfrm>
            <a:off x="0" y="6173358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330441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4.png" descr="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1130" y="595686"/>
            <a:ext cx="6769740" cy="4503694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Parallelogram"/>
          <p:cNvSpPr txBox="1"/>
          <p:nvPr/>
        </p:nvSpPr>
        <p:spPr>
          <a:xfrm>
            <a:off x="3607945" y="5207792"/>
            <a:ext cx="4074834" cy="851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5062" dirty="0">
                <a:latin typeface="AGCanYouNotBold" panose="02000803000000000000" pitchFamily="2" charset="0"/>
                <a:ea typeface="AGCanYouNotBold" panose="02000803000000000000" pitchFamily="2" charset="0"/>
              </a:rPr>
              <a:t>Parallelogram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924E9AF-6E4D-6348-87BD-3BCD9362C82D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30778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4.png" descr="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3849798" y="-729377"/>
            <a:ext cx="4492405" cy="7121952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Oval"/>
          <p:cNvSpPr txBox="1"/>
          <p:nvPr/>
        </p:nvSpPr>
        <p:spPr>
          <a:xfrm>
            <a:off x="5393083" y="5197003"/>
            <a:ext cx="1405834" cy="851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5062" dirty="0">
                <a:latin typeface="AGCanYouNotBold" panose="02000803000000000000" pitchFamily="2" charset="0"/>
                <a:ea typeface="AGCanYouNotBold" panose="02000803000000000000" pitchFamily="2" charset="0"/>
              </a:rPr>
              <a:t>Oval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9254DC6-507C-4D4D-8C27-11C0C0E6DA06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720996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4.png" descr="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7486" y="188394"/>
            <a:ext cx="5060358" cy="4773924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Pentagon"/>
          <p:cNvSpPr txBox="1"/>
          <p:nvPr/>
        </p:nvSpPr>
        <p:spPr>
          <a:xfrm>
            <a:off x="4392595" y="5316205"/>
            <a:ext cx="2733121" cy="851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5062" dirty="0">
                <a:latin typeface="AGCanYouNotBold" panose="02000803000000000000" pitchFamily="2" charset="0"/>
                <a:ea typeface="AGCanYouNotBold" panose="02000803000000000000" pitchFamily="2" charset="0"/>
              </a:rPr>
              <a:t>Pentagon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7A7E093-4C5D-7C43-AB8E-56A1812B7AAD}"/>
              </a:ext>
            </a:extLst>
          </p:cNvPr>
          <p:cNvSpPr/>
          <p:nvPr/>
        </p:nvSpPr>
        <p:spPr>
          <a:xfrm>
            <a:off x="174172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30155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4.png" descr="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4427960" y="-364729"/>
            <a:ext cx="3555458" cy="6672426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Rectangle"/>
          <p:cNvSpPr txBox="1"/>
          <p:nvPr/>
        </p:nvSpPr>
        <p:spPr>
          <a:xfrm>
            <a:off x="4519421" y="5065860"/>
            <a:ext cx="2992807" cy="851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5062" dirty="0">
                <a:latin typeface="AGCanYouNotBold" panose="02000803000000000000" pitchFamily="2" charset="0"/>
                <a:ea typeface="AGCanYouNotBold" panose="02000803000000000000" pitchFamily="2" charset="0"/>
              </a:rPr>
              <a:t>Rectangle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06E567F-E133-8146-96DC-9A2093F59E94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7966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374</Words>
  <Application>Microsoft Macintosh PowerPoint</Application>
  <PresentationFormat>Widescreen</PresentationFormat>
  <Paragraphs>86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AGCanYouNotBold</vt:lpstr>
      <vt:lpstr>Calibri</vt:lpstr>
      <vt:lpstr>Calibri Light</vt:lpstr>
      <vt:lpstr>Helvetica Light</vt:lpstr>
      <vt:lpstr>Helvetica Neue Medium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ROBERTS Gemma [Woodlands Primary School]</dc:creator>
  <cp:lastModifiedBy>ROBERTS Gemma [Woodlands Primary School]</cp:lastModifiedBy>
  <cp:revision>1</cp:revision>
  <dcterms:created xsi:type="dcterms:W3CDTF">2021-03-06T07:30:52Z</dcterms:created>
  <dcterms:modified xsi:type="dcterms:W3CDTF">2021-03-06T07:32:06Z</dcterms:modified>
</cp:coreProperties>
</file>