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2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B761-97A3-3D44-B3A4-91E10BADBAFF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FA8-0D54-D64A-AC52-5C48B933C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2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B761-97A3-3D44-B3A4-91E10BADBAFF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FA8-0D54-D64A-AC52-5C48B933C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B761-97A3-3D44-B3A4-91E10BADBAFF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FA8-0D54-D64A-AC52-5C48B933C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93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30586"/>
            <a:ext cx="10406063" cy="4420195"/>
          </a:xfrm>
          <a:prstGeom prst="rect">
            <a:avLst/>
          </a:prstGeom>
        </p:spPr>
        <p:txBody>
          <a:bodyPr/>
          <a:lstStyle>
            <a:lvl1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17310" y="6505277"/>
            <a:ext cx="345473" cy="267891"/>
          </a:xfrm>
          <a:prstGeom prst="rect">
            <a:avLst/>
          </a:prstGeom>
        </p:spPr>
        <p:txBody>
          <a:bodyPr/>
          <a:lstStyle>
            <a:lvl1pPr>
              <a:defRPr sz="1266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7191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B761-97A3-3D44-B3A4-91E10BADBAFF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FA8-0D54-D64A-AC52-5C48B933C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B761-97A3-3D44-B3A4-91E10BADBAFF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FA8-0D54-D64A-AC52-5C48B933C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B761-97A3-3D44-B3A4-91E10BADBAFF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FA8-0D54-D64A-AC52-5C48B933C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8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B761-97A3-3D44-B3A4-91E10BADBAFF}" type="datetimeFigureOut">
              <a:rPr lang="en-US" smtClean="0"/>
              <a:t>3/6/21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FA8-0D54-D64A-AC52-5C48B933C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B761-97A3-3D44-B3A4-91E10BADBAFF}" type="datetimeFigureOut">
              <a:rPr lang="en-US" smtClean="0"/>
              <a:t>3/6/21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FA8-0D54-D64A-AC52-5C48B933C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B761-97A3-3D44-B3A4-91E10BADBAFF}" type="datetimeFigureOut">
              <a:rPr lang="en-US" smtClean="0"/>
              <a:t>3/6/21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FA8-0D54-D64A-AC52-5C48B933C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B761-97A3-3D44-B3A4-91E10BADBAFF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FA8-0D54-D64A-AC52-5C48B933C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8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B761-97A3-3D44-B3A4-91E10BADBAFF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EFA8-0D54-D64A-AC52-5C48B933C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B761-97A3-3D44-B3A4-91E10BADBAFF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DEFA8-0D54-D64A-AC52-5C48B933C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9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560" y="2381684"/>
            <a:ext cx="10972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WALT:</a:t>
            </a:r>
          </a:p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Identify different types of angles</a:t>
            </a:r>
          </a:p>
          <a:p>
            <a:pPr algn="ctr"/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WILF: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Categorising angles appropriately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Identify angles in shapes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mathematical vocabulary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/>
            </a:r>
            <a:b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</a:br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1223" y="552091"/>
            <a:ext cx="34034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800" dirty="0">
                <a:solidFill>
                  <a:srgbClr val="0096FF"/>
                </a:solidFill>
                <a:latin typeface="AGCanYouNotBold" charset="0"/>
                <a:ea typeface="AGCanYouNotBold" charset="0"/>
                <a:cs typeface="AGCanYouNotBold" charset="0"/>
              </a:rPr>
              <a:t>Angles</a:t>
            </a:r>
            <a:endParaRPr lang="en-AU" dirty="0">
              <a:solidFill>
                <a:srgbClr val="0096FF"/>
              </a:solidFill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CD7A37-CCE6-AB4E-BEB0-54871BA23A92}"/>
              </a:ext>
            </a:extLst>
          </p:cNvPr>
          <p:cNvSpPr txBox="1"/>
          <p:nvPr/>
        </p:nvSpPr>
        <p:spPr>
          <a:xfrm>
            <a:off x="11552360" y="45568"/>
            <a:ext cx="7441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dirty="0">
                <a:latin typeface="AGCanYouNotBold" panose="02000803000000000000" pitchFamily="2" charset="0"/>
                <a:ea typeface="AGCanYouNotBold" panose="02000803000000000000" pitchFamily="2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025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3827" y="158146"/>
            <a:ext cx="3764347" cy="456625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hombus"/>
          <p:cNvSpPr txBox="1"/>
          <p:nvPr/>
        </p:nvSpPr>
        <p:spPr>
          <a:xfrm>
            <a:off x="4672533" y="5020302"/>
            <a:ext cx="2725106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Rhombus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803595-8469-CF41-B996-1387C9FA303B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7227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2116" y="1266311"/>
            <a:ext cx="3707768" cy="366824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quare"/>
          <p:cNvSpPr txBox="1"/>
          <p:nvPr/>
        </p:nvSpPr>
        <p:spPr>
          <a:xfrm>
            <a:off x="4973096" y="5125378"/>
            <a:ext cx="2245808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Square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B27F8B-02B3-E649-889B-BC53984D2575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5241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9792" y="1310549"/>
            <a:ext cx="7752416" cy="361850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rapezium"/>
          <p:cNvSpPr txBox="1"/>
          <p:nvPr/>
        </p:nvSpPr>
        <p:spPr>
          <a:xfrm>
            <a:off x="4361174" y="5167709"/>
            <a:ext cx="3230051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Trapezium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6C4252-F12F-9748-85AD-4B7A355ACA98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062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6836" y="336189"/>
            <a:ext cx="6046388" cy="438821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riangle"/>
          <p:cNvSpPr txBox="1"/>
          <p:nvPr/>
        </p:nvSpPr>
        <p:spPr>
          <a:xfrm>
            <a:off x="4823154" y="5020303"/>
            <a:ext cx="2433359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Triangle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0F9504-2240-744B-87A4-D25C7F72A471}"/>
              </a:ext>
            </a:extLst>
          </p:cNvPr>
          <p:cNvSpPr/>
          <p:nvPr/>
        </p:nvSpPr>
        <p:spPr>
          <a:xfrm>
            <a:off x="-56167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1312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216F573-6639-FE42-A388-F4E1AD8FD38C}"/>
              </a:ext>
            </a:extLst>
          </p:cNvPr>
          <p:cNvSpPr/>
          <p:nvPr/>
        </p:nvSpPr>
        <p:spPr>
          <a:xfrm>
            <a:off x="-12538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Polygon"/>
          <p:cNvSpPr txBox="1"/>
          <p:nvPr/>
        </p:nvSpPr>
        <p:spPr>
          <a:xfrm>
            <a:off x="4470841" y="548599"/>
            <a:ext cx="3225243" cy="1045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9000">
                <a:solidFill>
                  <a:srgbClr val="2657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6328" dirty="0">
                <a:latin typeface="AGCanYouNotBold" panose="02000803000000000000" pitchFamily="2" charset="0"/>
                <a:ea typeface="AGCanYouNotBold" panose="02000803000000000000" pitchFamily="2" charset="0"/>
              </a:rPr>
              <a:t>Polygon</a:t>
            </a:r>
            <a:r>
              <a:rPr lang="en-AU" sz="6328" dirty="0">
                <a:latin typeface="AGCanYouNotBold" panose="02000803000000000000" pitchFamily="2" charset="0"/>
                <a:ea typeface="AGCanYouNotBold" panose="02000803000000000000" pitchFamily="2" charset="0"/>
              </a:rPr>
              <a:t>?</a:t>
            </a:r>
            <a:endParaRPr sz="6328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77" name="What is a"/>
          <p:cNvSpPr txBox="1"/>
          <p:nvPr/>
        </p:nvSpPr>
        <p:spPr>
          <a:xfrm>
            <a:off x="5115060" y="117464"/>
            <a:ext cx="1894750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375" dirty="0">
                <a:latin typeface="AGCanYouNotBold" panose="02000803000000000000" pitchFamily="2" charset="0"/>
                <a:ea typeface="AGCanYouNotBold" panose="02000803000000000000" pitchFamily="2" charset="0"/>
              </a:rPr>
              <a:t>What is a</a:t>
            </a:r>
          </a:p>
        </p:txBody>
      </p:sp>
      <p:sp>
        <p:nvSpPr>
          <p:cNvPr id="178" name="A polygon is any closed 2 dimensional shape with 3 or more sides."/>
          <p:cNvSpPr txBox="1"/>
          <p:nvPr/>
        </p:nvSpPr>
        <p:spPr>
          <a:xfrm>
            <a:off x="193965" y="1544540"/>
            <a:ext cx="11985497" cy="55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500">
                <a:solidFill>
                  <a:srgbClr val="FF2F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3164" dirty="0">
                <a:latin typeface="AGCanYouNotBold" panose="02000803000000000000" pitchFamily="2" charset="0"/>
                <a:ea typeface="AGCanYouNotBold" panose="02000803000000000000" pitchFamily="2" charset="0"/>
              </a:rPr>
              <a:t>A polygon is any closed 2 dimensional shape with 3 or more sides. </a:t>
            </a:r>
          </a:p>
        </p:txBody>
      </p:sp>
      <p:sp>
        <p:nvSpPr>
          <p:cNvPr id="179" name="Find the polygons:"/>
          <p:cNvSpPr txBox="1"/>
          <p:nvPr/>
        </p:nvSpPr>
        <p:spPr>
          <a:xfrm>
            <a:off x="46141" y="2149080"/>
            <a:ext cx="3018455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12" dirty="0">
                <a:latin typeface="AGCanYouNotBold" panose="02000803000000000000" pitchFamily="2" charset="0"/>
                <a:ea typeface="AGCanYouNotBold" panose="02000803000000000000" pitchFamily="2" charset="0"/>
              </a:rPr>
              <a:t>Find the polygons:</a:t>
            </a:r>
          </a:p>
        </p:txBody>
      </p:sp>
      <p:grpSp>
        <p:nvGrpSpPr>
          <p:cNvPr id="208" name="Group"/>
          <p:cNvGrpSpPr/>
          <p:nvPr/>
        </p:nvGrpSpPr>
        <p:grpSpPr>
          <a:xfrm>
            <a:off x="1675561" y="2590468"/>
            <a:ext cx="8832665" cy="3483576"/>
            <a:chOff x="0" y="143584"/>
            <a:chExt cx="12562012" cy="4954417"/>
          </a:xfrm>
        </p:grpSpPr>
        <p:pic>
          <p:nvPicPr>
            <p:cNvPr id="180" name="pasted-image.png" descr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58248" r="52926"/>
            <a:stretch>
              <a:fillRect/>
            </a:stretch>
          </p:blipFill>
          <p:spPr>
            <a:xfrm rot="13688990">
              <a:off x="5240486" y="3224783"/>
              <a:ext cx="2092785" cy="1611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pasted-image.png" descr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4237" t="56503"/>
            <a:stretch>
              <a:fillRect/>
            </a:stretch>
          </p:blipFill>
          <p:spPr>
            <a:xfrm>
              <a:off x="10490530" y="1975486"/>
              <a:ext cx="2034505" cy="16788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pasted-image.png" descr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6252" b="45833"/>
            <a:stretch>
              <a:fillRect/>
            </a:stretch>
          </p:blipFill>
          <p:spPr>
            <a:xfrm>
              <a:off x="8967398" y="1542353"/>
              <a:ext cx="2389488" cy="20906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3" name="Oval"/>
            <p:cNvSpPr/>
            <p:nvPr/>
          </p:nvSpPr>
          <p:spPr>
            <a:xfrm rot="16200000">
              <a:off x="492796" y="1336823"/>
              <a:ext cx="1270001" cy="2255594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84" name="Arrow"/>
            <p:cNvSpPr/>
            <p:nvPr/>
          </p:nvSpPr>
          <p:spPr>
            <a:xfrm>
              <a:off x="9706649" y="3828000"/>
              <a:ext cx="2252200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pic>
          <p:nvPicPr>
            <p:cNvPr id="185" name="pasted-image.png" descr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243" t="2189" r="3670" b="1920"/>
            <a:stretch>
              <a:fillRect/>
            </a:stretch>
          </p:blipFill>
          <p:spPr>
            <a:xfrm rot="4441913">
              <a:off x="1905927" y="478082"/>
              <a:ext cx="2876967" cy="24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4" extrusionOk="0">
                  <a:moveTo>
                    <a:pt x="9575" y="5"/>
                  </a:moveTo>
                  <a:cubicBezTo>
                    <a:pt x="9553" y="31"/>
                    <a:pt x="9189" y="2477"/>
                    <a:pt x="8767" y="5439"/>
                  </a:cubicBezTo>
                  <a:cubicBezTo>
                    <a:pt x="8346" y="8401"/>
                    <a:pt x="7932" y="10908"/>
                    <a:pt x="7847" y="11007"/>
                  </a:cubicBezTo>
                  <a:cubicBezTo>
                    <a:pt x="7725" y="11151"/>
                    <a:pt x="368" y="13399"/>
                    <a:pt x="21" y="13399"/>
                  </a:cubicBezTo>
                  <a:cubicBezTo>
                    <a:pt x="-142" y="13399"/>
                    <a:pt x="613" y="14358"/>
                    <a:pt x="3632" y="17984"/>
                  </a:cubicBezTo>
                  <a:lnTo>
                    <a:pt x="6605" y="21554"/>
                  </a:lnTo>
                  <a:lnTo>
                    <a:pt x="6780" y="20327"/>
                  </a:lnTo>
                  <a:cubicBezTo>
                    <a:pt x="7826" y="12874"/>
                    <a:pt x="8050" y="11438"/>
                    <a:pt x="8196" y="11281"/>
                  </a:cubicBezTo>
                  <a:cubicBezTo>
                    <a:pt x="8290" y="11181"/>
                    <a:pt x="9718" y="10711"/>
                    <a:pt x="11370" y="10236"/>
                  </a:cubicBezTo>
                  <a:lnTo>
                    <a:pt x="14376" y="9373"/>
                  </a:lnTo>
                  <a:lnTo>
                    <a:pt x="14950" y="10411"/>
                  </a:lnTo>
                  <a:cubicBezTo>
                    <a:pt x="15265" y="10982"/>
                    <a:pt x="16081" y="12519"/>
                    <a:pt x="16766" y="13827"/>
                  </a:cubicBezTo>
                  <a:cubicBezTo>
                    <a:pt x="17451" y="15136"/>
                    <a:pt x="18060" y="16244"/>
                    <a:pt x="18121" y="16287"/>
                  </a:cubicBezTo>
                  <a:cubicBezTo>
                    <a:pt x="18181" y="16331"/>
                    <a:pt x="18324" y="16102"/>
                    <a:pt x="18437" y="15780"/>
                  </a:cubicBezTo>
                  <a:cubicBezTo>
                    <a:pt x="19877" y="11692"/>
                    <a:pt x="21458" y="7158"/>
                    <a:pt x="21443" y="7159"/>
                  </a:cubicBezTo>
                  <a:cubicBezTo>
                    <a:pt x="21432" y="7160"/>
                    <a:pt x="19878" y="7613"/>
                    <a:pt x="17991" y="8167"/>
                  </a:cubicBezTo>
                  <a:cubicBezTo>
                    <a:pt x="16103" y="8720"/>
                    <a:pt x="14517" y="9122"/>
                    <a:pt x="14468" y="9061"/>
                  </a:cubicBezTo>
                  <a:cubicBezTo>
                    <a:pt x="14418" y="9000"/>
                    <a:pt x="13580" y="7443"/>
                    <a:pt x="12604" y="5597"/>
                  </a:cubicBezTo>
                  <a:cubicBezTo>
                    <a:pt x="9760" y="217"/>
                    <a:pt x="9618" y="-46"/>
                    <a:pt x="9575" y="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86" name="pasted-image.png" descr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9176" r="14345" b="51562"/>
            <a:stretch>
              <a:fillRect/>
            </a:stretch>
          </p:blipFill>
          <p:spPr>
            <a:xfrm>
              <a:off x="7532622" y="3127331"/>
              <a:ext cx="1928814" cy="180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31" y="0"/>
                  </a:moveTo>
                  <a:cubicBezTo>
                    <a:pt x="5971" y="0"/>
                    <a:pt x="5854" y="15"/>
                    <a:pt x="5467" y="669"/>
                  </a:cubicBezTo>
                  <a:cubicBezTo>
                    <a:pt x="4694" y="1974"/>
                    <a:pt x="440" y="9888"/>
                    <a:pt x="440" y="10022"/>
                  </a:cubicBezTo>
                  <a:cubicBezTo>
                    <a:pt x="440" y="10202"/>
                    <a:pt x="5169" y="19071"/>
                    <a:pt x="5524" y="19555"/>
                  </a:cubicBezTo>
                  <a:cubicBezTo>
                    <a:pt x="5735" y="19842"/>
                    <a:pt x="7066" y="19910"/>
                    <a:pt x="11071" y="19849"/>
                  </a:cubicBezTo>
                  <a:lnTo>
                    <a:pt x="16342" y="19773"/>
                  </a:lnTo>
                  <a:lnTo>
                    <a:pt x="18969" y="14905"/>
                  </a:lnTo>
                  <a:lnTo>
                    <a:pt x="21600" y="10041"/>
                  </a:lnTo>
                  <a:lnTo>
                    <a:pt x="18902" y="5025"/>
                  </a:lnTo>
                  <a:lnTo>
                    <a:pt x="16200" y="0"/>
                  </a:lnTo>
                  <a:lnTo>
                    <a:pt x="11031" y="0"/>
                  </a:lnTo>
                  <a:close/>
                  <a:moveTo>
                    <a:pt x="0" y="2183"/>
                  </a:moveTo>
                  <a:lnTo>
                    <a:pt x="0" y="3065"/>
                  </a:lnTo>
                  <a:cubicBezTo>
                    <a:pt x="244" y="2566"/>
                    <a:pt x="387" y="2226"/>
                    <a:pt x="356" y="2192"/>
                  </a:cubicBezTo>
                  <a:cubicBezTo>
                    <a:pt x="352" y="2188"/>
                    <a:pt x="37" y="2187"/>
                    <a:pt x="0" y="2183"/>
                  </a:cubicBezTo>
                  <a:close/>
                  <a:moveTo>
                    <a:pt x="17413" y="21557"/>
                  </a:moveTo>
                  <a:lnTo>
                    <a:pt x="17373" y="21600"/>
                  </a:lnTo>
                  <a:lnTo>
                    <a:pt x="17453" y="21600"/>
                  </a:lnTo>
                  <a:lnTo>
                    <a:pt x="17413" y="21557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87" name="Triangle"/>
            <p:cNvSpPr/>
            <p:nvPr/>
          </p:nvSpPr>
          <p:spPr>
            <a:xfrm>
              <a:off x="3612829" y="3053399"/>
              <a:ext cx="1608575" cy="195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 dirty="0"/>
            </a:p>
          </p:txBody>
        </p:sp>
        <p:sp>
          <p:nvSpPr>
            <p:cNvPr id="188" name="Shape"/>
            <p:cNvSpPr/>
            <p:nvPr/>
          </p:nvSpPr>
          <p:spPr>
            <a:xfrm>
              <a:off x="4742657" y="932259"/>
              <a:ext cx="2032001" cy="203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grpSp>
          <p:nvGrpSpPr>
            <p:cNvPr id="193" name="Group"/>
            <p:cNvGrpSpPr/>
            <p:nvPr/>
          </p:nvGrpSpPr>
          <p:grpSpPr>
            <a:xfrm>
              <a:off x="36304" y="3532437"/>
              <a:ext cx="2177931" cy="1480091"/>
              <a:chOff x="0" y="0"/>
              <a:chExt cx="2177929" cy="1480089"/>
            </a:xfrm>
          </p:grpSpPr>
          <p:sp>
            <p:nvSpPr>
              <p:cNvPr id="189" name="Line"/>
              <p:cNvSpPr/>
              <p:nvPr/>
            </p:nvSpPr>
            <p:spPr>
              <a:xfrm flipV="1">
                <a:off x="0" y="2958"/>
                <a:ext cx="1138172" cy="68711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/>
              </a:p>
            </p:txBody>
          </p:sp>
          <p:sp>
            <p:nvSpPr>
              <p:cNvPr id="190" name="Line"/>
              <p:cNvSpPr/>
              <p:nvPr/>
            </p:nvSpPr>
            <p:spPr>
              <a:xfrm>
                <a:off x="1127718" y="0"/>
                <a:ext cx="1050212" cy="9380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/>
              </a:p>
            </p:txBody>
          </p:sp>
          <p:sp>
            <p:nvSpPr>
              <p:cNvPr id="191" name="Line"/>
              <p:cNvSpPr/>
              <p:nvPr/>
            </p:nvSpPr>
            <p:spPr>
              <a:xfrm flipV="1">
                <a:off x="1702421" y="927739"/>
                <a:ext cx="473431" cy="52052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/>
              </a:p>
            </p:txBody>
          </p:sp>
          <p:sp>
            <p:nvSpPr>
              <p:cNvPr id="192" name="Line"/>
              <p:cNvSpPr/>
              <p:nvPr/>
            </p:nvSpPr>
            <p:spPr>
              <a:xfrm>
                <a:off x="-1" y="685540"/>
                <a:ext cx="2129191" cy="79455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547"/>
              </a:p>
            </p:txBody>
          </p:sp>
        </p:grpSp>
        <p:pic>
          <p:nvPicPr>
            <p:cNvPr id="194" name="pasted-image.png" descr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826500" y="143584"/>
              <a:ext cx="1735512" cy="1611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pasted-image.png" descr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38582">
              <a:off x="6362786" y="143584"/>
              <a:ext cx="2389585" cy="26929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1"/>
            <p:cNvSpPr txBox="1"/>
            <p:nvPr/>
          </p:nvSpPr>
          <p:spPr>
            <a:xfrm>
              <a:off x="842879" y="2043991"/>
              <a:ext cx="414930" cy="841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800"/>
              </a:lvl1pPr>
            </a:lstStyle>
            <a:p>
              <a:r>
                <a:rPr sz="3375"/>
                <a:t>1</a:t>
              </a:r>
            </a:p>
          </p:txBody>
        </p:sp>
        <p:sp>
          <p:nvSpPr>
            <p:cNvPr id="197" name="2"/>
            <p:cNvSpPr txBox="1"/>
            <p:nvPr/>
          </p:nvSpPr>
          <p:spPr>
            <a:xfrm>
              <a:off x="978162" y="3854170"/>
              <a:ext cx="414930" cy="841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800"/>
              </a:lvl1pPr>
            </a:lstStyle>
            <a:p>
              <a:r>
                <a:rPr sz="3375"/>
                <a:t>2</a:t>
              </a:r>
            </a:p>
          </p:txBody>
        </p:sp>
        <p:sp>
          <p:nvSpPr>
            <p:cNvPr id="198" name="3"/>
            <p:cNvSpPr txBox="1"/>
            <p:nvPr/>
          </p:nvSpPr>
          <p:spPr>
            <a:xfrm>
              <a:off x="2959056" y="1527630"/>
              <a:ext cx="414930" cy="841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800"/>
              </a:lvl1pPr>
            </a:lstStyle>
            <a:p>
              <a:r>
                <a:rPr sz="3375"/>
                <a:t>3</a:t>
              </a:r>
            </a:p>
          </p:txBody>
        </p:sp>
        <p:sp>
          <p:nvSpPr>
            <p:cNvPr id="199" name="4"/>
            <p:cNvSpPr txBox="1"/>
            <p:nvPr/>
          </p:nvSpPr>
          <p:spPr>
            <a:xfrm>
              <a:off x="3993758" y="4063835"/>
              <a:ext cx="414930" cy="841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800"/>
              </a:lvl1pPr>
            </a:lstStyle>
            <a:p>
              <a:r>
                <a:rPr sz="3375"/>
                <a:t>4</a:t>
              </a:r>
            </a:p>
          </p:txBody>
        </p:sp>
        <p:sp>
          <p:nvSpPr>
            <p:cNvPr id="200" name="5"/>
            <p:cNvSpPr txBox="1"/>
            <p:nvPr/>
          </p:nvSpPr>
          <p:spPr>
            <a:xfrm>
              <a:off x="5384877" y="1527630"/>
              <a:ext cx="414930" cy="841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800"/>
              </a:lvl1pPr>
            </a:lstStyle>
            <a:p>
              <a:r>
                <a:rPr sz="3375"/>
                <a:t>5</a:t>
              </a:r>
            </a:p>
          </p:txBody>
        </p:sp>
        <p:sp>
          <p:nvSpPr>
            <p:cNvPr id="201" name="6"/>
            <p:cNvSpPr txBox="1"/>
            <p:nvPr/>
          </p:nvSpPr>
          <p:spPr>
            <a:xfrm>
              <a:off x="6834171" y="4042371"/>
              <a:ext cx="414930" cy="841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800"/>
              </a:lvl1pPr>
            </a:lstStyle>
            <a:p>
              <a:r>
                <a:rPr sz="3375"/>
                <a:t>6</a:t>
              </a:r>
            </a:p>
          </p:txBody>
        </p:sp>
        <p:sp>
          <p:nvSpPr>
            <p:cNvPr id="202" name="7"/>
            <p:cNvSpPr txBox="1"/>
            <p:nvPr/>
          </p:nvSpPr>
          <p:spPr>
            <a:xfrm>
              <a:off x="7014743" y="446386"/>
              <a:ext cx="414930" cy="841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800"/>
              </a:lvl1pPr>
            </a:lstStyle>
            <a:p>
              <a:r>
                <a:rPr sz="3375"/>
                <a:t>7</a:t>
              </a:r>
            </a:p>
          </p:txBody>
        </p:sp>
        <p:sp>
          <p:nvSpPr>
            <p:cNvPr id="203" name="8"/>
            <p:cNvSpPr txBox="1"/>
            <p:nvPr/>
          </p:nvSpPr>
          <p:spPr>
            <a:xfrm>
              <a:off x="8270410" y="3609990"/>
              <a:ext cx="414930" cy="841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800"/>
              </a:lvl1pPr>
            </a:lstStyle>
            <a:p>
              <a:r>
                <a:rPr sz="3375"/>
                <a:t>8</a:t>
              </a:r>
            </a:p>
          </p:txBody>
        </p:sp>
        <p:sp>
          <p:nvSpPr>
            <p:cNvPr id="204" name="9"/>
            <p:cNvSpPr txBox="1"/>
            <p:nvPr/>
          </p:nvSpPr>
          <p:spPr>
            <a:xfrm>
              <a:off x="11281102" y="4063835"/>
              <a:ext cx="414930" cy="841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800"/>
              </a:lvl1pPr>
            </a:lstStyle>
            <a:p>
              <a:r>
                <a:rPr sz="3375"/>
                <a:t>9</a:t>
              </a:r>
            </a:p>
          </p:txBody>
        </p:sp>
        <p:sp>
          <p:nvSpPr>
            <p:cNvPr id="205" name="10"/>
            <p:cNvSpPr txBox="1"/>
            <p:nvPr/>
          </p:nvSpPr>
          <p:spPr>
            <a:xfrm>
              <a:off x="11298168" y="2683660"/>
              <a:ext cx="727265" cy="841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800"/>
              </a:lvl1pPr>
            </a:lstStyle>
            <a:p>
              <a:r>
                <a:rPr sz="3375"/>
                <a:t>10</a:t>
              </a:r>
            </a:p>
          </p:txBody>
        </p:sp>
        <p:sp>
          <p:nvSpPr>
            <p:cNvPr id="206" name="11"/>
            <p:cNvSpPr txBox="1"/>
            <p:nvPr/>
          </p:nvSpPr>
          <p:spPr>
            <a:xfrm>
              <a:off x="9489504" y="1819032"/>
              <a:ext cx="727265" cy="841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800"/>
              </a:lvl1pPr>
            </a:lstStyle>
            <a:p>
              <a:r>
                <a:rPr sz="3375"/>
                <a:t>11</a:t>
              </a:r>
            </a:p>
          </p:txBody>
        </p:sp>
        <p:sp>
          <p:nvSpPr>
            <p:cNvPr id="207" name="12"/>
            <p:cNvSpPr txBox="1"/>
            <p:nvPr/>
          </p:nvSpPr>
          <p:spPr>
            <a:xfrm>
              <a:off x="11111634" y="803607"/>
              <a:ext cx="727265" cy="841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800"/>
              </a:lvl1pPr>
            </a:lstStyle>
            <a:p>
              <a:r>
                <a:rPr sz="3375"/>
                <a:t>12</a:t>
              </a:r>
            </a:p>
          </p:txBody>
        </p:sp>
      </p:grpSp>
      <p:pic>
        <p:nvPicPr>
          <p:cNvPr id="209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rcRect l="29409" t="18750" r="14257" b="15630"/>
          <a:stretch>
            <a:fillRect/>
          </a:stretch>
        </p:blipFill>
        <p:spPr>
          <a:xfrm>
            <a:off x="4318796" y="4892046"/>
            <a:ext cx="462984" cy="453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47" h="21600" extrusionOk="0">
                <a:moveTo>
                  <a:pt x="19905" y="0"/>
                </a:moveTo>
                <a:cubicBezTo>
                  <a:pt x="18429" y="0"/>
                  <a:pt x="12009" y="6753"/>
                  <a:pt x="8824" y="11657"/>
                </a:cubicBezTo>
                <a:cubicBezTo>
                  <a:pt x="6979" y="14497"/>
                  <a:pt x="6856" y="14527"/>
                  <a:pt x="4089" y="12947"/>
                </a:cubicBezTo>
                <a:cubicBezTo>
                  <a:pt x="-928" y="10082"/>
                  <a:pt x="-1315" y="11188"/>
                  <a:pt x="2856" y="16456"/>
                </a:cubicBezTo>
                <a:cubicBezTo>
                  <a:pt x="5096" y="19284"/>
                  <a:pt x="7575" y="21599"/>
                  <a:pt x="8360" y="21600"/>
                </a:cubicBezTo>
                <a:cubicBezTo>
                  <a:pt x="9262" y="21600"/>
                  <a:pt x="10610" y="19114"/>
                  <a:pt x="12021" y="14834"/>
                </a:cubicBezTo>
                <a:cubicBezTo>
                  <a:pt x="13383" y="10705"/>
                  <a:pt x="15621" y="6483"/>
                  <a:pt x="17769" y="4028"/>
                </a:cubicBezTo>
                <a:cubicBezTo>
                  <a:pt x="19415" y="2146"/>
                  <a:pt x="20285" y="824"/>
                  <a:pt x="20247" y="279"/>
                </a:cubicBezTo>
                <a:cubicBezTo>
                  <a:pt x="20234" y="97"/>
                  <a:pt x="20122" y="0"/>
                  <a:pt x="1990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0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rcRect l="29409" t="18750" r="14257" b="15630"/>
          <a:stretch>
            <a:fillRect/>
          </a:stretch>
        </p:blipFill>
        <p:spPr>
          <a:xfrm>
            <a:off x="4097122" y="3350301"/>
            <a:ext cx="462985" cy="453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47" h="21600" extrusionOk="0">
                <a:moveTo>
                  <a:pt x="19905" y="0"/>
                </a:moveTo>
                <a:cubicBezTo>
                  <a:pt x="18429" y="0"/>
                  <a:pt x="12009" y="6753"/>
                  <a:pt x="8824" y="11657"/>
                </a:cubicBezTo>
                <a:cubicBezTo>
                  <a:pt x="6979" y="14497"/>
                  <a:pt x="6856" y="14527"/>
                  <a:pt x="4089" y="12947"/>
                </a:cubicBezTo>
                <a:cubicBezTo>
                  <a:pt x="-928" y="10082"/>
                  <a:pt x="-1315" y="11188"/>
                  <a:pt x="2856" y="16456"/>
                </a:cubicBezTo>
                <a:cubicBezTo>
                  <a:pt x="5096" y="19284"/>
                  <a:pt x="7575" y="21599"/>
                  <a:pt x="8360" y="21600"/>
                </a:cubicBezTo>
                <a:cubicBezTo>
                  <a:pt x="9262" y="21600"/>
                  <a:pt x="10610" y="19114"/>
                  <a:pt x="12021" y="14834"/>
                </a:cubicBezTo>
                <a:cubicBezTo>
                  <a:pt x="13383" y="10705"/>
                  <a:pt x="15621" y="6483"/>
                  <a:pt x="17769" y="4028"/>
                </a:cubicBezTo>
                <a:cubicBezTo>
                  <a:pt x="19415" y="2146"/>
                  <a:pt x="20285" y="824"/>
                  <a:pt x="20247" y="279"/>
                </a:cubicBezTo>
                <a:cubicBezTo>
                  <a:pt x="20234" y="97"/>
                  <a:pt x="20122" y="0"/>
                  <a:pt x="1990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1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rcRect l="29409" t="18750" r="14257" b="15630"/>
          <a:stretch>
            <a:fillRect/>
          </a:stretch>
        </p:blipFill>
        <p:spPr>
          <a:xfrm>
            <a:off x="5864508" y="3497199"/>
            <a:ext cx="462984" cy="453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47" h="21600" extrusionOk="0">
                <a:moveTo>
                  <a:pt x="19905" y="0"/>
                </a:moveTo>
                <a:cubicBezTo>
                  <a:pt x="18429" y="0"/>
                  <a:pt x="12009" y="6753"/>
                  <a:pt x="8824" y="11657"/>
                </a:cubicBezTo>
                <a:cubicBezTo>
                  <a:pt x="6979" y="14497"/>
                  <a:pt x="6856" y="14527"/>
                  <a:pt x="4089" y="12947"/>
                </a:cubicBezTo>
                <a:cubicBezTo>
                  <a:pt x="-928" y="10082"/>
                  <a:pt x="-1315" y="11188"/>
                  <a:pt x="2856" y="16456"/>
                </a:cubicBezTo>
                <a:cubicBezTo>
                  <a:pt x="5096" y="19284"/>
                  <a:pt x="7575" y="21599"/>
                  <a:pt x="8360" y="21600"/>
                </a:cubicBezTo>
                <a:cubicBezTo>
                  <a:pt x="9262" y="21600"/>
                  <a:pt x="10610" y="19114"/>
                  <a:pt x="12021" y="14834"/>
                </a:cubicBezTo>
                <a:cubicBezTo>
                  <a:pt x="13383" y="10705"/>
                  <a:pt x="15621" y="6483"/>
                  <a:pt x="17769" y="4028"/>
                </a:cubicBezTo>
                <a:cubicBezTo>
                  <a:pt x="19415" y="2146"/>
                  <a:pt x="20285" y="824"/>
                  <a:pt x="20247" y="279"/>
                </a:cubicBezTo>
                <a:cubicBezTo>
                  <a:pt x="20234" y="97"/>
                  <a:pt x="20122" y="0"/>
                  <a:pt x="1990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2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rcRect l="29409" t="18750" r="14257" b="15630"/>
          <a:stretch>
            <a:fillRect/>
          </a:stretch>
        </p:blipFill>
        <p:spPr>
          <a:xfrm>
            <a:off x="6953508" y="3123572"/>
            <a:ext cx="462985" cy="453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47" h="21600" extrusionOk="0">
                <a:moveTo>
                  <a:pt x="19905" y="0"/>
                </a:moveTo>
                <a:cubicBezTo>
                  <a:pt x="18429" y="0"/>
                  <a:pt x="12009" y="6753"/>
                  <a:pt x="8824" y="11657"/>
                </a:cubicBezTo>
                <a:cubicBezTo>
                  <a:pt x="6979" y="14497"/>
                  <a:pt x="6856" y="14527"/>
                  <a:pt x="4089" y="12947"/>
                </a:cubicBezTo>
                <a:cubicBezTo>
                  <a:pt x="-928" y="10082"/>
                  <a:pt x="-1315" y="11188"/>
                  <a:pt x="2856" y="16456"/>
                </a:cubicBezTo>
                <a:cubicBezTo>
                  <a:pt x="5096" y="19284"/>
                  <a:pt x="7575" y="21599"/>
                  <a:pt x="8360" y="21600"/>
                </a:cubicBezTo>
                <a:cubicBezTo>
                  <a:pt x="9262" y="21600"/>
                  <a:pt x="10610" y="19114"/>
                  <a:pt x="12021" y="14834"/>
                </a:cubicBezTo>
                <a:cubicBezTo>
                  <a:pt x="13383" y="10705"/>
                  <a:pt x="15621" y="6483"/>
                  <a:pt x="17769" y="4028"/>
                </a:cubicBezTo>
                <a:cubicBezTo>
                  <a:pt x="19415" y="2146"/>
                  <a:pt x="20285" y="824"/>
                  <a:pt x="20247" y="279"/>
                </a:cubicBezTo>
                <a:cubicBezTo>
                  <a:pt x="20234" y="97"/>
                  <a:pt x="20122" y="0"/>
                  <a:pt x="1990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3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rcRect l="29409" t="18750" r="14257" b="15630"/>
          <a:stretch>
            <a:fillRect/>
          </a:stretch>
        </p:blipFill>
        <p:spPr>
          <a:xfrm>
            <a:off x="7772704" y="4559940"/>
            <a:ext cx="462985" cy="453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47" h="21600" extrusionOk="0">
                <a:moveTo>
                  <a:pt x="19905" y="0"/>
                </a:moveTo>
                <a:cubicBezTo>
                  <a:pt x="18429" y="0"/>
                  <a:pt x="12009" y="6753"/>
                  <a:pt x="8824" y="11657"/>
                </a:cubicBezTo>
                <a:cubicBezTo>
                  <a:pt x="6979" y="14497"/>
                  <a:pt x="6856" y="14527"/>
                  <a:pt x="4089" y="12947"/>
                </a:cubicBezTo>
                <a:cubicBezTo>
                  <a:pt x="-928" y="10082"/>
                  <a:pt x="-1315" y="11188"/>
                  <a:pt x="2856" y="16456"/>
                </a:cubicBezTo>
                <a:cubicBezTo>
                  <a:pt x="5096" y="19284"/>
                  <a:pt x="7575" y="21599"/>
                  <a:pt x="8360" y="21600"/>
                </a:cubicBezTo>
                <a:cubicBezTo>
                  <a:pt x="9262" y="21600"/>
                  <a:pt x="10610" y="19114"/>
                  <a:pt x="12021" y="14834"/>
                </a:cubicBezTo>
                <a:cubicBezTo>
                  <a:pt x="13383" y="10705"/>
                  <a:pt x="15621" y="6483"/>
                  <a:pt x="17769" y="4028"/>
                </a:cubicBezTo>
                <a:cubicBezTo>
                  <a:pt x="19415" y="2146"/>
                  <a:pt x="20285" y="824"/>
                  <a:pt x="20247" y="279"/>
                </a:cubicBezTo>
                <a:cubicBezTo>
                  <a:pt x="20234" y="97"/>
                  <a:pt x="20122" y="0"/>
                  <a:pt x="1990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4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rcRect l="29409" t="18750" r="14257" b="15630"/>
          <a:stretch>
            <a:fillRect/>
          </a:stretch>
        </p:blipFill>
        <p:spPr>
          <a:xfrm>
            <a:off x="8614041" y="5268434"/>
            <a:ext cx="462985" cy="453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47" h="21600" extrusionOk="0">
                <a:moveTo>
                  <a:pt x="19905" y="0"/>
                </a:moveTo>
                <a:cubicBezTo>
                  <a:pt x="18429" y="0"/>
                  <a:pt x="12009" y="6753"/>
                  <a:pt x="8824" y="11657"/>
                </a:cubicBezTo>
                <a:cubicBezTo>
                  <a:pt x="6979" y="14497"/>
                  <a:pt x="6856" y="14527"/>
                  <a:pt x="4089" y="12947"/>
                </a:cubicBezTo>
                <a:cubicBezTo>
                  <a:pt x="-928" y="10082"/>
                  <a:pt x="-1315" y="11188"/>
                  <a:pt x="2856" y="16456"/>
                </a:cubicBezTo>
                <a:cubicBezTo>
                  <a:pt x="5096" y="19284"/>
                  <a:pt x="7575" y="21599"/>
                  <a:pt x="8360" y="21600"/>
                </a:cubicBezTo>
                <a:cubicBezTo>
                  <a:pt x="9262" y="21600"/>
                  <a:pt x="10610" y="19114"/>
                  <a:pt x="12021" y="14834"/>
                </a:cubicBezTo>
                <a:cubicBezTo>
                  <a:pt x="13383" y="10705"/>
                  <a:pt x="15621" y="6483"/>
                  <a:pt x="17769" y="4028"/>
                </a:cubicBezTo>
                <a:cubicBezTo>
                  <a:pt x="19415" y="2146"/>
                  <a:pt x="20285" y="824"/>
                  <a:pt x="20247" y="279"/>
                </a:cubicBezTo>
                <a:cubicBezTo>
                  <a:pt x="20234" y="97"/>
                  <a:pt x="20122" y="0"/>
                  <a:pt x="1990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5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rcRect l="29409" t="18750" r="14257" b="15630"/>
          <a:stretch>
            <a:fillRect/>
          </a:stretch>
        </p:blipFill>
        <p:spPr>
          <a:xfrm>
            <a:off x="9876045" y="2655862"/>
            <a:ext cx="462985" cy="453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47" h="21600" extrusionOk="0">
                <a:moveTo>
                  <a:pt x="19905" y="0"/>
                </a:moveTo>
                <a:cubicBezTo>
                  <a:pt x="18429" y="0"/>
                  <a:pt x="12009" y="6753"/>
                  <a:pt x="8824" y="11657"/>
                </a:cubicBezTo>
                <a:cubicBezTo>
                  <a:pt x="6979" y="14497"/>
                  <a:pt x="6856" y="14527"/>
                  <a:pt x="4089" y="12947"/>
                </a:cubicBezTo>
                <a:cubicBezTo>
                  <a:pt x="-928" y="10082"/>
                  <a:pt x="-1315" y="11188"/>
                  <a:pt x="2856" y="16456"/>
                </a:cubicBezTo>
                <a:cubicBezTo>
                  <a:pt x="5096" y="19284"/>
                  <a:pt x="7575" y="21599"/>
                  <a:pt x="8360" y="21600"/>
                </a:cubicBezTo>
                <a:cubicBezTo>
                  <a:pt x="9262" y="21600"/>
                  <a:pt x="10610" y="19114"/>
                  <a:pt x="12021" y="14834"/>
                </a:cubicBezTo>
                <a:cubicBezTo>
                  <a:pt x="13383" y="10705"/>
                  <a:pt x="15621" y="6483"/>
                  <a:pt x="17769" y="4028"/>
                </a:cubicBezTo>
                <a:cubicBezTo>
                  <a:pt x="19415" y="2146"/>
                  <a:pt x="20285" y="824"/>
                  <a:pt x="20247" y="279"/>
                </a:cubicBezTo>
                <a:cubicBezTo>
                  <a:pt x="20234" y="97"/>
                  <a:pt x="20122" y="0"/>
                  <a:pt x="19905" y="0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839953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 advAuto="0"/>
      <p:bldP spid="177" grpId="0" animBg="1" advAuto="0"/>
      <p:bldP spid="178" grpId="0" animBg="1" advAuto="0"/>
      <p:bldP spid="179" grpId="0" animBg="1" advAuto="0"/>
      <p:bldP spid="208" grpId="0" animBg="1" advAuto="0"/>
      <p:bldP spid="209" grpId="0" animBg="1" advAuto="0"/>
      <p:bldP spid="210" grpId="0" animBg="1" advAuto="0"/>
      <p:bldP spid="211" grpId="0" animBg="1" advAuto="0"/>
      <p:bldP spid="212" grpId="0" animBg="1" advAuto="0"/>
      <p:bldP spid="213" grpId="0" animBg="1" advAuto="0"/>
      <p:bldP spid="214" grpId="0" animBg="1" advAuto="0"/>
      <p:bldP spid="21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D76FD1-0AE0-9B4E-A4E9-D542D96609C5}"/>
              </a:ext>
            </a:extLst>
          </p:cNvPr>
          <p:cNvSpPr txBox="1"/>
          <p:nvPr/>
        </p:nvSpPr>
        <p:spPr>
          <a:xfrm>
            <a:off x="3879272" y="193964"/>
            <a:ext cx="3821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</a:rPr>
              <a:t>Angles in </a:t>
            </a:r>
            <a:r>
              <a:rPr lang="en-AU" sz="4000" dirty="0">
                <a:latin typeface="AGCanYouNotBold" panose="02000803000000000000" pitchFamily="2" charset="0"/>
                <a:ea typeface="AGCanYouNotBold" panose="02000803000000000000" pitchFamily="2" charset="0"/>
              </a:rPr>
              <a:t>Shapes</a:t>
            </a:r>
            <a:endParaRPr lang="en-AU" sz="36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55E621-8819-F74D-B5FE-3582AD876A54}"/>
              </a:ext>
            </a:extLst>
          </p:cNvPr>
          <p:cNvSpPr txBox="1"/>
          <p:nvPr/>
        </p:nvSpPr>
        <p:spPr>
          <a:xfrm>
            <a:off x="165916" y="201116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I do</a:t>
            </a:r>
          </a:p>
        </p:txBody>
      </p:sp>
      <p:pic>
        <p:nvPicPr>
          <p:cNvPr id="6" name="4.png" descr="4.png">
            <a:extLst>
              <a:ext uri="{FF2B5EF4-FFF2-40B4-BE49-F238E27FC236}">
                <a16:creationId xmlns:a16="http://schemas.microsoft.com/office/drawing/2014/main" xmlns="" id="{2A496CF8-5474-AC41-A866-7F5A887F8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101" y="1314239"/>
            <a:ext cx="2734463" cy="270531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riangle 7">
            <a:extLst>
              <a:ext uri="{FF2B5EF4-FFF2-40B4-BE49-F238E27FC236}">
                <a16:creationId xmlns:a16="http://schemas.microsoft.com/office/drawing/2014/main" xmlns="" id="{241D94B1-8289-D14B-ACE7-849B710991DA}"/>
              </a:ext>
            </a:extLst>
          </p:cNvPr>
          <p:cNvSpPr/>
          <p:nvPr/>
        </p:nvSpPr>
        <p:spPr>
          <a:xfrm>
            <a:off x="4532046" y="1314239"/>
            <a:ext cx="2516332" cy="2719127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4.png" descr="4.png">
            <a:extLst>
              <a:ext uri="{FF2B5EF4-FFF2-40B4-BE49-F238E27FC236}">
                <a16:creationId xmlns:a16="http://schemas.microsoft.com/office/drawing/2014/main" xmlns="" id="{C3EC0A28-413D-134F-9FFD-1125A5560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4860" y="1086057"/>
            <a:ext cx="3109502" cy="293349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47FA47-E5E1-0D46-B107-D12CF26A141F}"/>
              </a:ext>
            </a:extLst>
          </p:cNvPr>
          <p:cNvSpPr txBox="1"/>
          <p:nvPr/>
        </p:nvSpPr>
        <p:spPr>
          <a:xfrm>
            <a:off x="503508" y="4400945"/>
            <a:ext cx="2972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acute angles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right angles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obtuse angles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E2958A-1726-A04A-A434-197E13F591C8}"/>
              </a:ext>
            </a:extLst>
          </p:cNvPr>
          <p:cNvSpPr txBox="1"/>
          <p:nvPr/>
        </p:nvSpPr>
        <p:spPr>
          <a:xfrm>
            <a:off x="4076089" y="4400944"/>
            <a:ext cx="2972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acute angles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right angles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obtuse angles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DC7733-6E76-F547-97D3-67C2912A7119}"/>
              </a:ext>
            </a:extLst>
          </p:cNvPr>
          <p:cNvSpPr txBox="1"/>
          <p:nvPr/>
        </p:nvSpPr>
        <p:spPr>
          <a:xfrm>
            <a:off x="8004860" y="4370750"/>
            <a:ext cx="2972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acute angles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right angles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obtuse angles</a:t>
            </a:r>
          </a:p>
        </p:txBody>
      </p:sp>
    </p:spTree>
    <p:extLst>
      <p:ext uri="{BB962C8B-B14F-4D97-AF65-F5344CB8AC3E}">
        <p14:creationId xmlns:p14="http://schemas.microsoft.com/office/powerpoint/2010/main" val="172396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D76FD1-0AE0-9B4E-A4E9-D542D96609C5}"/>
              </a:ext>
            </a:extLst>
          </p:cNvPr>
          <p:cNvSpPr txBox="1"/>
          <p:nvPr/>
        </p:nvSpPr>
        <p:spPr>
          <a:xfrm>
            <a:off x="3879272" y="193964"/>
            <a:ext cx="4213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>
                <a:latin typeface="AGCanYouNotBold" panose="02000803000000000000" pitchFamily="2" charset="0"/>
                <a:ea typeface="AGCanYouNotBold" panose="02000803000000000000" pitchFamily="2" charset="0"/>
              </a:rPr>
              <a:t>Angles in </a:t>
            </a:r>
            <a:r>
              <a:rPr lang="en-AU" sz="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Shapes</a:t>
            </a:r>
            <a:endParaRPr lang="en-AU" sz="4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998081-3C22-A34E-9162-1ADE36475673}"/>
              </a:ext>
            </a:extLst>
          </p:cNvPr>
          <p:cNvSpPr txBox="1"/>
          <p:nvPr/>
        </p:nvSpPr>
        <p:spPr>
          <a:xfrm>
            <a:off x="1660331" y="963405"/>
            <a:ext cx="8871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Identify the types of angles in these shapes…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D6D732-9A2A-3946-87CE-34486EE2A236}"/>
              </a:ext>
            </a:extLst>
          </p:cNvPr>
          <p:cNvSpPr txBox="1"/>
          <p:nvPr/>
        </p:nvSpPr>
        <p:spPr>
          <a:xfrm>
            <a:off x="165916" y="201116"/>
            <a:ext cx="11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You do</a:t>
            </a:r>
          </a:p>
        </p:txBody>
      </p:sp>
      <p:pic>
        <p:nvPicPr>
          <p:cNvPr id="6" name="4.png" descr="4.png">
            <a:extLst>
              <a:ext uri="{FF2B5EF4-FFF2-40B4-BE49-F238E27FC236}">
                <a16:creationId xmlns:a16="http://schemas.microsoft.com/office/drawing/2014/main" xmlns="" id="{49E44C8B-88F7-4E4F-AD7B-85994F286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7500" y="2317621"/>
            <a:ext cx="3196556" cy="2319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4.png" descr="4.png">
            <a:extLst>
              <a:ext uri="{FF2B5EF4-FFF2-40B4-BE49-F238E27FC236}">
                <a16:creationId xmlns:a16="http://schemas.microsoft.com/office/drawing/2014/main" xmlns="" id="{6EEF8767-A591-494F-BB67-F936E3D0D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917" y="1614801"/>
            <a:ext cx="3615238" cy="1687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4.png" descr="4.png">
            <a:extLst>
              <a:ext uri="{FF2B5EF4-FFF2-40B4-BE49-F238E27FC236}">
                <a16:creationId xmlns:a16="http://schemas.microsoft.com/office/drawing/2014/main" xmlns="" id="{07C93AA0-565F-9C42-A655-FEDF5AC4C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692" y="3849856"/>
            <a:ext cx="3658199" cy="2060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4.png" descr="4.png">
            <a:extLst>
              <a:ext uri="{FF2B5EF4-FFF2-40B4-BE49-F238E27FC236}">
                <a16:creationId xmlns:a16="http://schemas.microsoft.com/office/drawing/2014/main" xmlns="" id="{A2E18107-01F9-8E41-8700-B23BC5A640BE}"/>
              </a:ext>
            </a:extLst>
          </p:cNvPr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76761" y="1451843"/>
            <a:ext cx="2500733" cy="2398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4.png" descr="4.png">
            <a:extLst>
              <a:ext uri="{FF2B5EF4-FFF2-40B4-BE49-F238E27FC236}">
                <a16:creationId xmlns:a16="http://schemas.microsoft.com/office/drawing/2014/main" xmlns="" id="{7F964A36-7792-0345-9EB7-66DF8C6EF3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69665" y="3979605"/>
            <a:ext cx="2197547" cy="20579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195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252FB9-B600-6345-9F5B-D3D192DC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14" y="476885"/>
            <a:ext cx="4697186" cy="5395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BDAC3D-09E9-4D42-907E-25CEF97A344C}"/>
              </a:ext>
            </a:extLst>
          </p:cNvPr>
          <p:cNvSpPr txBox="1"/>
          <p:nvPr/>
        </p:nvSpPr>
        <p:spPr>
          <a:xfrm>
            <a:off x="5747658" y="438150"/>
            <a:ext cx="5573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AGCanYouNotBold" panose="02000803000000000000" pitchFamily="2" charset="0"/>
                <a:ea typeface="AGCanYouNotBold" panose="02000803000000000000" pitchFamily="2" charset="0"/>
              </a:rPr>
              <a:t>Angles in</a:t>
            </a:r>
          </a:p>
          <a:p>
            <a:pPr algn="ctr"/>
            <a:r>
              <a:rPr lang="en-AU" sz="4000" dirty="0">
                <a:latin typeface="AGCanYouNotBold" panose="02000803000000000000" pitchFamily="2" charset="0"/>
                <a:ea typeface="AGCanYouNotBold" panose="02000803000000000000" pitchFamily="2" charset="0"/>
              </a:rPr>
              <a:t> Geometric Shapes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3457B4-605D-074B-8777-BEF47E3AF9B8}"/>
              </a:ext>
            </a:extLst>
          </p:cNvPr>
          <p:cNvSpPr txBox="1"/>
          <p:nvPr/>
        </p:nvSpPr>
        <p:spPr>
          <a:xfrm>
            <a:off x="7863445" y="2369127"/>
            <a:ext cx="18229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Acute Angles</a:t>
            </a:r>
          </a:p>
          <a:p>
            <a:endParaRPr lang="en-AU" sz="2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Obtuse Angles</a:t>
            </a:r>
          </a:p>
          <a:p>
            <a:endParaRPr lang="en-AU" sz="2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Right Angles</a:t>
            </a:r>
          </a:p>
          <a:p>
            <a:endParaRPr lang="en-AU" sz="2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Reflex Angles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C1F6DDC-720A-4849-A664-87A015B2CE2C}"/>
              </a:ext>
            </a:extLst>
          </p:cNvPr>
          <p:cNvSpPr/>
          <p:nvPr/>
        </p:nvSpPr>
        <p:spPr>
          <a:xfrm>
            <a:off x="7563309" y="2408006"/>
            <a:ext cx="300136" cy="2910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21B4461-CB01-D04A-9C30-6CE59E12FF48}"/>
              </a:ext>
            </a:extLst>
          </p:cNvPr>
          <p:cNvSpPr/>
          <p:nvPr/>
        </p:nvSpPr>
        <p:spPr>
          <a:xfrm>
            <a:off x="7563309" y="3029052"/>
            <a:ext cx="300136" cy="2910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C94F6B-1DA8-9A4B-BF6E-112659F28C28}"/>
              </a:ext>
            </a:extLst>
          </p:cNvPr>
          <p:cNvSpPr/>
          <p:nvPr/>
        </p:nvSpPr>
        <p:spPr>
          <a:xfrm>
            <a:off x="7564681" y="3606082"/>
            <a:ext cx="300136" cy="2910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48B6BA7-E90C-D441-93D0-74D705A3AA27}"/>
              </a:ext>
            </a:extLst>
          </p:cNvPr>
          <p:cNvSpPr/>
          <p:nvPr/>
        </p:nvSpPr>
        <p:spPr>
          <a:xfrm>
            <a:off x="7563309" y="4239588"/>
            <a:ext cx="300136" cy="2910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DA6E6E-8FDA-6B45-BCD9-6DA3E7356DD4}"/>
              </a:ext>
            </a:extLst>
          </p:cNvPr>
          <p:cNvSpPr txBox="1"/>
          <p:nvPr/>
        </p:nvSpPr>
        <p:spPr>
          <a:xfrm>
            <a:off x="165916" y="20111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1501554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3329" y="608390"/>
            <a:ext cx="8451353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Use the grid method to multiply: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79353C-59EC-1544-A0CE-D399B12F9251}"/>
              </a:ext>
            </a:extLst>
          </p:cNvPr>
          <p:cNvSpPr txBox="1"/>
          <p:nvPr/>
        </p:nvSpPr>
        <p:spPr>
          <a:xfrm>
            <a:off x="688078" y="1834354"/>
            <a:ext cx="6723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AU" sz="5400" dirty="0">
                <a:latin typeface="AGCanYouNotBold" panose="02000803000000000000" pitchFamily="2" charset="0"/>
                <a:ea typeface="AGCanYouNotBold" panose="02000803000000000000" pitchFamily="2" charset="0"/>
              </a:rPr>
              <a:t>23 x 4 = </a:t>
            </a:r>
          </a:p>
          <a:p>
            <a:pPr marL="914400" indent="-914400">
              <a:buFont typeface="+mj-lt"/>
              <a:buAutoNum type="arabicPeriod"/>
            </a:pPr>
            <a:endParaRPr lang="en-AU" sz="5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914400" indent="-914400">
              <a:buAutoNum type="arabicPeriod"/>
            </a:pPr>
            <a:r>
              <a:rPr lang="en-AU" sz="5400" dirty="0">
                <a:latin typeface="AGCanYouNotBold" panose="02000803000000000000" pitchFamily="2" charset="0"/>
                <a:ea typeface="AGCanYouNotBold" panose="02000803000000000000" pitchFamily="2" charset="0"/>
              </a:rPr>
              <a:t>87 x 3 = </a:t>
            </a:r>
          </a:p>
          <a:p>
            <a:pPr marL="914400" indent="-914400">
              <a:buFont typeface="+mj-lt"/>
              <a:buAutoNum type="arabicPeriod"/>
            </a:pPr>
            <a:endParaRPr lang="en-AU" sz="5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914400" indent="-914400">
              <a:buAutoNum type="arabicPeriod"/>
            </a:pPr>
            <a:r>
              <a:rPr lang="en-AU" sz="5400" dirty="0">
                <a:latin typeface="AGCanYouNotBold" panose="02000803000000000000" pitchFamily="2" charset="0"/>
                <a:ea typeface="AGCanYouNotBold" panose="02000803000000000000" pitchFamily="2" charset="0"/>
              </a:rPr>
              <a:t>63 x 5 = </a:t>
            </a:r>
          </a:p>
        </p:txBody>
      </p:sp>
    </p:spTree>
    <p:extLst>
      <p:ext uri="{BB962C8B-B14F-4D97-AF65-F5344CB8AC3E}">
        <p14:creationId xmlns:p14="http://schemas.microsoft.com/office/powerpoint/2010/main" val="154530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2791" y="1753033"/>
            <a:ext cx="114075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Martha had 48 pencils. She equally put them into 6 pencil cases. How many pencils were in each pencil case?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/>
            </a:r>
            <a:b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</a:br>
            <a:endParaRPr lang="en-AU" sz="32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791" y="595610"/>
            <a:ext cx="9998250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Solve the word problem using RUCSAC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ame these shapes:"/>
          <p:cNvSpPr txBox="1"/>
          <p:nvPr/>
        </p:nvSpPr>
        <p:spPr>
          <a:xfrm>
            <a:off x="2859841" y="2415606"/>
            <a:ext cx="6327704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Name these shapes: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7287A9-A046-1246-89C6-4FEF5E8BE11C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2435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791" y="595610"/>
            <a:ext cx="11572399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What fraction is missing on the number line?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1FC356-58D6-4D44-9A5B-C40964997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240" y="1365051"/>
            <a:ext cx="84455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3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514" y="409605"/>
            <a:ext cx="5068815" cy="474689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ircle"/>
          <p:cNvSpPr txBox="1"/>
          <p:nvPr/>
        </p:nvSpPr>
        <p:spPr>
          <a:xfrm>
            <a:off x="5258281" y="5345943"/>
            <a:ext cx="1729641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Circle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9E7FA6-30CD-4E40-A962-B0AB0EF7444E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895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180" y="308172"/>
            <a:ext cx="5355370" cy="481222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Hexagon"/>
          <p:cNvSpPr txBox="1"/>
          <p:nvPr/>
        </p:nvSpPr>
        <p:spPr>
          <a:xfrm>
            <a:off x="4797071" y="5320481"/>
            <a:ext cx="2524730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Hexagon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81B323-2EAA-5745-885C-84440570D951}"/>
              </a:ext>
            </a:extLst>
          </p:cNvPr>
          <p:cNvSpPr/>
          <p:nvPr/>
        </p:nvSpPr>
        <p:spPr>
          <a:xfrm>
            <a:off x="0" y="6171612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2118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4.png" descr="4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5020" y="220335"/>
            <a:ext cx="4995631" cy="509684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Octagon"/>
          <p:cNvSpPr txBox="1"/>
          <p:nvPr/>
        </p:nvSpPr>
        <p:spPr>
          <a:xfrm>
            <a:off x="4630470" y="5322227"/>
            <a:ext cx="2524730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Octagon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CCA481-8CCF-9240-8E7D-1D0E820340D5}"/>
              </a:ext>
            </a:extLst>
          </p:cNvPr>
          <p:cNvSpPr/>
          <p:nvPr/>
        </p:nvSpPr>
        <p:spPr>
          <a:xfrm>
            <a:off x="0" y="6173358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0006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130" y="595686"/>
            <a:ext cx="6769740" cy="450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Parallelogram"/>
          <p:cNvSpPr txBox="1"/>
          <p:nvPr/>
        </p:nvSpPr>
        <p:spPr>
          <a:xfrm>
            <a:off x="3607945" y="5207792"/>
            <a:ext cx="4074834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Parallelogram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24E9AF-6E4D-6348-87BD-3BCD9362C82D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2557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849798" y="-729377"/>
            <a:ext cx="4492405" cy="712195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Oval"/>
          <p:cNvSpPr txBox="1"/>
          <p:nvPr/>
        </p:nvSpPr>
        <p:spPr>
          <a:xfrm>
            <a:off x="5393083" y="5197003"/>
            <a:ext cx="1405834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Oval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254DC6-507C-4D4D-8C27-11C0C0E6DA06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331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7486" y="188394"/>
            <a:ext cx="5060358" cy="477392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entagon"/>
          <p:cNvSpPr txBox="1"/>
          <p:nvPr/>
        </p:nvSpPr>
        <p:spPr>
          <a:xfrm>
            <a:off x="4392595" y="5316205"/>
            <a:ext cx="2733121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Pentagon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A7E093-4C5D-7C43-AB8E-56A1812B7AAD}"/>
              </a:ext>
            </a:extLst>
          </p:cNvPr>
          <p:cNvSpPr/>
          <p:nvPr/>
        </p:nvSpPr>
        <p:spPr>
          <a:xfrm>
            <a:off x="174172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8097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427960" y="-364729"/>
            <a:ext cx="3555458" cy="667242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 txBox="1"/>
          <p:nvPr/>
        </p:nvSpPr>
        <p:spPr>
          <a:xfrm>
            <a:off x="4519421" y="5065860"/>
            <a:ext cx="2992807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Rectangle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6E567F-E133-8146-96DC-9A2093F59E94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5884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189</Words>
  <Application>Microsoft Macintosh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AGCanYouNotBold</vt:lpstr>
      <vt:lpstr>Calibri</vt:lpstr>
      <vt:lpstr>Calibri Light</vt:lpstr>
      <vt:lpstr>Helvetica Light</vt:lpstr>
      <vt:lpstr>Helvetica Neue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Gemma [Woodlands Primary School]</dc:creator>
  <cp:lastModifiedBy>ROBERTS Gemma [Woodlands Primary School]</cp:lastModifiedBy>
  <cp:revision>1</cp:revision>
  <dcterms:created xsi:type="dcterms:W3CDTF">2021-03-06T07:29:50Z</dcterms:created>
  <dcterms:modified xsi:type="dcterms:W3CDTF">2021-03-06T07:33:08Z</dcterms:modified>
</cp:coreProperties>
</file>